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notesSlides/notesSlide1.xml" ContentType="application/vnd.openxmlformats-officedocument.presentationml.notesSlide+xml"/>
  <Override PartName="/ppt/notesSlides/notesSlide24.xml" ContentType="application/vnd.openxmlformats-officedocument.presentationml.notesSlide+xml"/>
  <Override PartName="/ppt/notesSlides/notesSlide2.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68" r:id="rId2"/>
    <p:sldId id="326" r:id="rId3"/>
    <p:sldId id="291" r:id="rId4"/>
    <p:sldId id="302" r:id="rId5"/>
    <p:sldId id="305" r:id="rId6"/>
    <p:sldId id="292" r:id="rId7"/>
    <p:sldId id="315" r:id="rId8"/>
    <p:sldId id="316" r:id="rId9"/>
    <p:sldId id="323" r:id="rId10"/>
    <p:sldId id="288" r:id="rId11"/>
    <p:sldId id="303" r:id="rId12"/>
    <p:sldId id="296" r:id="rId13"/>
    <p:sldId id="289" r:id="rId14"/>
    <p:sldId id="308" r:id="rId15"/>
    <p:sldId id="314" r:id="rId16"/>
    <p:sldId id="309" r:id="rId17"/>
    <p:sldId id="312" r:id="rId18"/>
    <p:sldId id="317" r:id="rId19"/>
    <p:sldId id="318" r:id="rId20"/>
    <p:sldId id="319" r:id="rId21"/>
    <p:sldId id="320" r:id="rId22"/>
    <p:sldId id="321" r:id="rId23"/>
    <p:sldId id="298" r:id="rId24"/>
    <p:sldId id="287" r:id="rId25"/>
    <p:sldId id="284" r:id="rId26"/>
    <p:sldId id="285" r:id="rId27"/>
    <p:sldId id="293" r:id="rId28"/>
    <p:sldId id="306" r:id="rId29"/>
    <p:sldId id="294" r:id="rId30"/>
    <p:sldId id="295" r:id="rId31"/>
    <p:sldId id="313" r:id="rId32"/>
    <p:sldId id="286" r:id="rId33"/>
    <p:sldId id="32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39" autoAdjust="0"/>
    <p:restoredTop sz="94660"/>
  </p:normalViewPr>
  <p:slideViewPr>
    <p:cSldViewPr snapToGrid="0" showGuides="1">
      <p:cViewPr varScale="1">
        <p:scale>
          <a:sx n="111" d="100"/>
          <a:sy n="111" d="100"/>
        </p:scale>
        <p:origin x="774" y="96"/>
      </p:cViewPr>
      <p:guideLst>
        <p:guide orient="horz" pos="2160"/>
        <p:guide pos="3840"/>
      </p:guideLst>
    </p:cSldViewPr>
  </p:slideViewPr>
  <p:notesTextViewPr>
    <p:cViewPr>
      <p:scale>
        <a:sx n="1" d="1"/>
        <a:sy n="1" d="1"/>
      </p:scale>
      <p:origin x="0" y="0"/>
    </p:cViewPr>
  </p:notesTextViewPr>
  <p:notesViewPr>
    <p:cSldViewPr snapToGrid="0" showGuides="1">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F93605-0C0C-4258-9724-5F2F9BB3BC90}" type="datetimeFigureOut">
              <a:rPr lang="en-US" smtClean="0"/>
              <a:t>3/23/2026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3FFE7F-C917-439A-8026-3D301EB5CC28}" type="slidenum">
              <a:rPr lang="en-US" smtClean="0"/>
              <a:t>‹#›</a:t>
            </a:fld>
            <a:endParaRPr lang="en-US"/>
          </a:p>
        </p:txBody>
      </p:sp>
    </p:spTree>
    <p:extLst>
      <p:ext uri="{BB962C8B-B14F-4D97-AF65-F5344CB8AC3E}">
        <p14:creationId xmlns:p14="http://schemas.microsoft.com/office/powerpoint/2010/main" val="752799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31B3D-E4E3-4A80-AB70-C5564C267266}"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0B30D-C07A-425B-A90C-BA7BEB191079}" type="slidenum">
              <a:rPr lang="en-US" smtClean="0"/>
              <a:t>‹#›</a:t>
            </a:fld>
            <a:endParaRPr lang="en-US"/>
          </a:p>
        </p:txBody>
      </p:sp>
    </p:spTree>
    <p:extLst>
      <p:ext uri="{BB962C8B-B14F-4D97-AF65-F5344CB8AC3E}">
        <p14:creationId xmlns:p14="http://schemas.microsoft.com/office/powerpoint/2010/main" val="372319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 we need to encourage pollinators?</a:t>
            </a:r>
          </a:p>
        </p:txBody>
      </p:sp>
      <p:sp>
        <p:nvSpPr>
          <p:cNvPr id="4" name="Slide Number Placeholder 3"/>
          <p:cNvSpPr>
            <a:spLocks noGrp="1"/>
          </p:cNvSpPr>
          <p:nvPr>
            <p:ph type="sldNum" sz="quarter" idx="10"/>
          </p:nvPr>
        </p:nvSpPr>
        <p:spPr/>
        <p:txBody>
          <a:bodyPr/>
          <a:lstStyle/>
          <a:p>
            <a:fld id="{36A36F41-BA06-4C78-A60D-F7A1E97B12B0}" type="slidenum">
              <a:rPr lang="en-US" smtClean="0"/>
              <a:t>3</a:t>
            </a:fld>
            <a:endParaRPr lang="en-US"/>
          </a:p>
        </p:txBody>
      </p:sp>
    </p:spTree>
    <p:extLst>
      <p:ext uri="{BB962C8B-B14F-4D97-AF65-F5344CB8AC3E}">
        <p14:creationId xmlns:p14="http://schemas.microsoft.com/office/powerpoint/2010/main" val="383020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12</a:t>
            </a:fld>
            <a:endParaRPr lang="en-US"/>
          </a:p>
        </p:txBody>
      </p:sp>
    </p:spTree>
    <p:extLst>
      <p:ext uri="{BB962C8B-B14F-4D97-AF65-F5344CB8AC3E}">
        <p14:creationId xmlns:p14="http://schemas.microsoft.com/office/powerpoint/2010/main" val="1550085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debate on was should be considered</a:t>
            </a:r>
            <a:r>
              <a:rPr lang="en-US" baseline="0" dirty="0"/>
              <a:t> native to a region, but the standard ‘rule of thumb’ is that any species that was in the US before 1600 in considered native.</a:t>
            </a:r>
            <a:endParaRPr lang="en-US" dirty="0"/>
          </a:p>
        </p:txBody>
      </p:sp>
      <p:sp>
        <p:nvSpPr>
          <p:cNvPr id="4" name="Slide Number Placeholder 3"/>
          <p:cNvSpPr>
            <a:spLocks noGrp="1"/>
          </p:cNvSpPr>
          <p:nvPr>
            <p:ph type="sldNum" sz="quarter" idx="10"/>
          </p:nvPr>
        </p:nvSpPr>
        <p:spPr/>
        <p:txBody>
          <a:bodyPr/>
          <a:lstStyle/>
          <a:p>
            <a:fld id="{36A36F41-BA06-4C78-A60D-F7A1E97B12B0}" type="slidenum">
              <a:rPr lang="en-US" smtClean="0"/>
              <a:t>13</a:t>
            </a:fld>
            <a:endParaRPr lang="en-US"/>
          </a:p>
        </p:txBody>
      </p:sp>
    </p:spTree>
    <p:extLst>
      <p:ext uri="{BB962C8B-B14F-4D97-AF65-F5344CB8AC3E}">
        <p14:creationId xmlns:p14="http://schemas.microsoft.com/office/powerpoint/2010/main" val="3647767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14</a:t>
            </a:fld>
            <a:endParaRPr lang="en-US"/>
          </a:p>
        </p:txBody>
      </p:sp>
    </p:spTree>
    <p:extLst>
      <p:ext uri="{BB962C8B-B14F-4D97-AF65-F5344CB8AC3E}">
        <p14:creationId xmlns:p14="http://schemas.microsoft.com/office/powerpoint/2010/main" val="943437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15</a:t>
            </a:fld>
            <a:endParaRPr lang="en-US"/>
          </a:p>
        </p:txBody>
      </p:sp>
    </p:spTree>
    <p:extLst>
      <p:ext uri="{BB962C8B-B14F-4D97-AF65-F5344CB8AC3E}">
        <p14:creationId xmlns:p14="http://schemas.microsoft.com/office/powerpoint/2010/main" val="611011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16</a:t>
            </a:fld>
            <a:endParaRPr lang="en-US"/>
          </a:p>
        </p:txBody>
      </p:sp>
    </p:spTree>
    <p:extLst>
      <p:ext uri="{BB962C8B-B14F-4D97-AF65-F5344CB8AC3E}">
        <p14:creationId xmlns:p14="http://schemas.microsoft.com/office/powerpoint/2010/main" val="2267596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17</a:t>
            </a:fld>
            <a:endParaRPr lang="en-US"/>
          </a:p>
        </p:txBody>
      </p:sp>
    </p:spTree>
    <p:extLst>
      <p:ext uri="{BB962C8B-B14F-4D97-AF65-F5344CB8AC3E}">
        <p14:creationId xmlns:p14="http://schemas.microsoft.com/office/powerpoint/2010/main" val="2960695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18</a:t>
            </a:fld>
            <a:endParaRPr lang="en-US"/>
          </a:p>
        </p:txBody>
      </p:sp>
    </p:spTree>
    <p:extLst>
      <p:ext uri="{BB962C8B-B14F-4D97-AF65-F5344CB8AC3E}">
        <p14:creationId xmlns:p14="http://schemas.microsoft.com/office/powerpoint/2010/main" val="2972436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19</a:t>
            </a:fld>
            <a:endParaRPr lang="en-US"/>
          </a:p>
        </p:txBody>
      </p:sp>
    </p:spTree>
    <p:extLst>
      <p:ext uri="{BB962C8B-B14F-4D97-AF65-F5344CB8AC3E}">
        <p14:creationId xmlns:p14="http://schemas.microsoft.com/office/powerpoint/2010/main" val="2497736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20</a:t>
            </a:fld>
            <a:endParaRPr lang="en-US"/>
          </a:p>
        </p:txBody>
      </p:sp>
    </p:spTree>
    <p:extLst>
      <p:ext uri="{BB962C8B-B14F-4D97-AF65-F5344CB8AC3E}">
        <p14:creationId xmlns:p14="http://schemas.microsoft.com/office/powerpoint/2010/main" val="1262794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21</a:t>
            </a:fld>
            <a:endParaRPr lang="en-US"/>
          </a:p>
        </p:txBody>
      </p:sp>
    </p:spTree>
    <p:extLst>
      <p:ext uri="{BB962C8B-B14F-4D97-AF65-F5344CB8AC3E}">
        <p14:creationId xmlns:p14="http://schemas.microsoft.com/office/powerpoint/2010/main" val="2402236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foods require pollinators to produce fruit.  And there are just a few of</a:t>
            </a:r>
            <a:r>
              <a:rPr lang="en-US" baseline="0" dirty="0"/>
              <a:t> the species that need pollinators.  Pollinators are responsible for 70% of the food on our tables.  Without pollinators our produce would be limited and very expensive.</a:t>
            </a:r>
            <a:endParaRPr lang="en-US" dirty="0"/>
          </a:p>
        </p:txBody>
      </p:sp>
      <p:sp>
        <p:nvSpPr>
          <p:cNvPr id="4" name="Slide Number Placeholder 3"/>
          <p:cNvSpPr>
            <a:spLocks noGrp="1"/>
          </p:cNvSpPr>
          <p:nvPr>
            <p:ph type="sldNum" sz="quarter" idx="10"/>
          </p:nvPr>
        </p:nvSpPr>
        <p:spPr/>
        <p:txBody>
          <a:bodyPr/>
          <a:lstStyle/>
          <a:p>
            <a:fld id="{36A36F41-BA06-4C78-A60D-F7A1E97B12B0}" type="slidenum">
              <a:rPr lang="en-US" smtClean="0"/>
              <a:t>4</a:t>
            </a:fld>
            <a:endParaRPr lang="en-US"/>
          </a:p>
        </p:txBody>
      </p:sp>
    </p:spTree>
    <p:extLst>
      <p:ext uri="{BB962C8B-B14F-4D97-AF65-F5344CB8AC3E}">
        <p14:creationId xmlns:p14="http://schemas.microsoft.com/office/powerpoint/2010/main" val="4080681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22</a:t>
            </a:fld>
            <a:endParaRPr lang="en-US"/>
          </a:p>
        </p:txBody>
      </p:sp>
    </p:spTree>
    <p:extLst>
      <p:ext uri="{BB962C8B-B14F-4D97-AF65-F5344CB8AC3E}">
        <p14:creationId xmlns:p14="http://schemas.microsoft.com/office/powerpoint/2010/main" val="415291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Ragweed flowers at the same time as goldenrod and is the main cause of allergies.  Goldenrod gets blamed because the flowers are showy and stand out.  Ragweed is boring and</a:t>
            </a:r>
            <a:r>
              <a:rPr lang="en-US" baseline="0" dirty="0"/>
              <a:t> blends in to the environment.  Ragweed is also wind pollinated so it puts out large quantities of pollen.  Goldenrod requires insects for pollination.</a:t>
            </a:r>
            <a:endParaRPr lang="en-US" dirty="0"/>
          </a:p>
        </p:txBody>
      </p:sp>
      <p:sp>
        <p:nvSpPr>
          <p:cNvPr id="4" name="Slide Number Placeholder 3"/>
          <p:cNvSpPr>
            <a:spLocks noGrp="1"/>
          </p:cNvSpPr>
          <p:nvPr>
            <p:ph type="sldNum" sz="quarter" idx="10"/>
          </p:nvPr>
        </p:nvSpPr>
        <p:spPr/>
        <p:txBody>
          <a:bodyPr/>
          <a:lstStyle/>
          <a:p>
            <a:fld id="{36A36F41-BA06-4C78-A60D-F7A1E97B12B0}" type="slidenum">
              <a:rPr lang="en-US" smtClean="0"/>
              <a:t>23</a:t>
            </a:fld>
            <a:endParaRPr lang="en-US"/>
          </a:p>
        </p:txBody>
      </p:sp>
    </p:spTree>
    <p:extLst>
      <p:ext uri="{BB962C8B-B14F-4D97-AF65-F5344CB8AC3E}">
        <p14:creationId xmlns:p14="http://schemas.microsoft.com/office/powerpoint/2010/main" val="1229538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plants that have these two types of distinctive flower heads are very attractive to pollinators</a:t>
            </a:r>
          </a:p>
        </p:txBody>
      </p:sp>
      <p:sp>
        <p:nvSpPr>
          <p:cNvPr id="4" name="Slide Number Placeholder 3"/>
          <p:cNvSpPr>
            <a:spLocks noGrp="1"/>
          </p:cNvSpPr>
          <p:nvPr>
            <p:ph type="sldNum" sz="quarter" idx="10"/>
          </p:nvPr>
        </p:nvSpPr>
        <p:spPr/>
        <p:txBody>
          <a:bodyPr/>
          <a:lstStyle/>
          <a:p>
            <a:fld id="{36A36F41-BA06-4C78-A60D-F7A1E97B12B0}" type="slidenum">
              <a:rPr lang="en-US" smtClean="0"/>
              <a:t>24</a:t>
            </a:fld>
            <a:endParaRPr lang="en-US"/>
          </a:p>
        </p:txBody>
      </p:sp>
    </p:spTree>
    <p:extLst>
      <p:ext uri="{BB962C8B-B14F-4D97-AF65-F5344CB8AC3E}">
        <p14:creationId xmlns:p14="http://schemas.microsoft.com/office/powerpoint/2010/main" val="1140799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each bullet point</a:t>
            </a:r>
          </a:p>
        </p:txBody>
      </p:sp>
      <p:sp>
        <p:nvSpPr>
          <p:cNvPr id="4" name="Slide Number Placeholder 3"/>
          <p:cNvSpPr>
            <a:spLocks noGrp="1"/>
          </p:cNvSpPr>
          <p:nvPr>
            <p:ph type="sldNum" sz="quarter" idx="10"/>
          </p:nvPr>
        </p:nvSpPr>
        <p:spPr/>
        <p:txBody>
          <a:bodyPr/>
          <a:lstStyle/>
          <a:p>
            <a:fld id="{36A36F41-BA06-4C78-A60D-F7A1E97B12B0}" type="slidenum">
              <a:rPr lang="en-US" smtClean="0"/>
              <a:t>25</a:t>
            </a:fld>
            <a:endParaRPr lang="en-US"/>
          </a:p>
        </p:txBody>
      </p:sp>
    </p:spTree>
    <p:extLst>
      <p:ext uri="{BB962C8B-B14F-4D97-AF65-F5344CB8AC3E}">
        <p14:creationId xmlns:p14="http://schemas.microsoft.com/office/powerpoint/2010/main" val="2297686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lawns</a:t>
            </a:r>
            <a:r>
              <a:rPr lang="en-US" baseline="0" dirty="0"/>
              <a:t> are monocultures and provide no food for pollinators.  Also they contribute to habitat degradation due to the inputs of gas for mowing, and the unnecessary use of pesticides.</a:t>
            </a:r>
            <a:endParaRPr lang="en-US" dirty="0"/>
          </a:p>
        </p:txBody>
      </p:sp>
      <p:sp>
        <p:nvSpPr>
          <p:cNvPr id="4" name="Slide Number Placeholder 3"/>
          <p:cNvSpPr>
            <a:spLocks noGrp="1"/>
          </p:cNvSpPr>
          <p:nvPr>
            <p:ph type="sldNum" sz="quarter" idx="10"/>
          </p:nvPr>
        </p:nvSpPr>
        <p:spPr/>
        <p:txBody>
          <a:bodyPr/>
          <a:lstStyle/>
          <a:p>
            <a:fld id="{36A36F41-BA06-4C78-A60D-F7A1E97B12B0}" type="slidenum">
              <a:rPr lang="en-US" smtClean="0"/>
              <a:t>26</a:t>
            </a:fld>
            <a:endParaRPr lang="en-US"/>
          </a:p>
        </p:txBody>
      </p:sp>
    </p:spTree>
    <p:extLst>
      <p:ext uri="{BB962C8B-B14F-4D97-AF65-F5344CB8AC3E}">
        <p14:creationId xmlns:p14="http://schemas.microsoft.com/office/powerpoint/2010/main" val="2903201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most people hear the word ‘pollinator’ they picture a honey bee or a butterfly- these are not the only pollinators</a:t>
            </a:r>
            <a:r>
              <a:rPr lang="en-US" baseline="0" dirty="0"/>
              <a:t> we need to support!</a:t>
            </a:r>
            <a:endParaRPr lang="en-US" dirty="0"/>
          </a:p>
        </p:txBody>
      </p:sp>
      <p:sp>
        <p:nvSpPr>
          <p:cNvPr id="4" name="Slide Number Placeholder 3"/>
          <p:cNvSpPr>
            <a:spLocks noGrp="1"/>
          </p:cNvSpPr>
          <p:nvPr>
            <p:ph type="sldNum" sz="quarter" idx="10"/>
          </p:nvPr>
        </p:nvSpPr>
        <p:spPr/>
        <p:txBody>
          <a:bodyPr/>
          <a:lstStyle/>
          <a:p>
            <a:fld id="{36A36F41-BA06-4C78-A60D-F7A1E97B12B0}" type="slidenum">
              <a:rPr lang="en-US" smtClean="0"/>
              <a:t>27</a:t>
            </a:fld>
            <a:endParaRPr lang="en-US"/>
          </a:p>
        </p:txBody>
      </p:sp>
    </p:spTree>
    <p:extLst>
      <p:ext uri="{BB962C8B-B14F-4D97-AF65-F5344CB8AC3E}">
        <p14:creationId xmlns:p14="http://schemas.microsoft.com/office/powerpoint/2010/main" val="724734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each bullet point</a:t>
            </a:r>
          </a:p>
        </p:txBody>
      </p:sp>
      <p:sp>
        <p:nvSpPr>
          <p:cNvPr id="4" name="Slide Number Placeholder 3"/>
          <p:cNvSpPr>
            <a:spLocks noGrp="1"/>
          </p:cNvSpPr>
          <p:nvPr>
            <p:ph type="sldNum" sz="quarter" idx="10"/>
          </p:nvPr>
        </p:nvSpPr>
        <p:spPr/>
        <p:txBody>
          <a:bodyPr/>
          <a:lstStyle/>
          <a:p>
            <a:fld id="{36A36F41-BA06-4C78-A60D-F7A1E97B12B0}" type="slidenum">
              <a:rPr lang="en-US" smtClean="0"/>
              <a:t>28</a:t>
            </a:fld>
            <a:endParaRPr lang="en-US"/>
          </a:p>
        </p:txBody>
      </p:sp>
    </p:spTree>
    <p:extLst>
      <p:ext uri="{BB962C8B-B14F-4D97-AF65-F5344CB8AC3E}">
        <p14:creationId xmlns:p14="http://schemas.microsoft.com/office/powerpoint/2010/main" val="536903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bee ‘mimics’, but they are actually in the fly family.</a:t>
            </a:r>
            <a:r>
              <a:rPr lang="en-US" baseline="0" dirty="0"/>
              <a:t>  They feed on pollen and as a result perform pollination services.</a:t>
            </a:r>
            <a:endParaRPr lang="en-US" dirty="0"/>
          </a:p>
        </p:txBody>
      </p:sp>
      <p:sp>
        <p:nvSpPr>
          <p:cNvPr id="4" name="Slide Number Placeholder 3"/>
          <p:cNvSpPr>
            <a:spLocks noGrp="1"/>
          </p:cNvSpPr>
          <p:nvPr>
            <p:ph type="sldNum" sz="quarter" idx="10"/>
          </p:nvPr>
        </p:nvSpPr>
        <p:spPr/>
        <p:txBody>
          <a:bodyPr/>
          <a:lstStyle/>
          <a:p>
            <a:fld id="{36A36F41-BA06-4C78-A60D-F7A1E97B12B0}" type="slidenum">
              <a:rPr lang="en-US" smtClean="0"/>
              <a:t>29</a:t>
            </a:fld>
            <a:endParaRPr lang="en-US"/>
          </a:p>
        </p:txBody>
      </p:sp>
    </p:spTree>
    <p:extLst>
      <p:ext uri="{BB962C8B-B14F-4D97-AF65-F5344CB8AC3E}">
        <p14:creationId xmlns:p14="http://schemas.microsoft.com/office/powerpoint/2010/main" val="838431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beetles</a:t>
            </a:r>
            <a:r>
              <a:rPr lang="en-US" baseline="0" dirty="0"/>
              <a:t> also feed on pollen</a:t>
            </a:r>
            <a:endParaRPr lang="en-US" dirty="0"/>
          </a:p>
        </p:txBody>
      </p:sp>
      <p:sp>
        <p:nvSpPr>
          <p:cNvPr id="4" name="Slide Number Placeholder 3"/>
          <p:cNvSpPr>
            <a:spLocks noGrp="1"/>
          </p:cNvSpPr>
          <p:nvPr>
            <p:ph type="sldNum" sz="quarter" idx="10"/>
          </p:nvPr>
        </p:nvSpPr>
        <p:spPr/>
        <p:txBody>
          <a:bodyPr/>
          <a:lstStyle/>
          <a:p>
            <a:fld id="{36A36F41-BA06-4C78-A60D-F7A1E97B12B0}" type="slidenum">
              <a:rPr lang="en-US" smtClean="0"/>
              <a:t>30</a:t>
            </a:fld>
            <a:endParaRPr lang="en-US"/>
          </a:p>
        </p:txBody>
      </p:sp>
    </p:spTree>
    <p:extLst>
      <p:ext uri="{BB962C8B-B14F-4D97-AF65-F5344CB8AC3E}">
        <p14:creationId xmlns:p14="http://schemas.microsoft.com/office/powerpoint/2010/main" val="862001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31</a:t>
            </a:fld>
            <a:endParaRPr lang="en-US"/>
          </a:p>
        </p:txBody>
      </p:sp>
    </p:spTree>
    <p:extLst>
      <p:ext uri="{BB962C8B-B14F-4D97-AF65-F5344CB8AC3E}">
        <p14:creationId xmlns:p14="http://schemas.microsoft.com/office/powerpoint/2010/main" val="70846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already happened in China.  These are just a few of the headlines about the lack of pollinators.  The</a:t>
            </a:r>
            <a:r>
              <a:rPr lang="en-US" baseline="0" dirty="0"/>
              <a:t> habitat in China has been so degraded that pollination of apple trees is done by hand.  If we get to this point, produce will be beyond the budget of most people.</a:t>
            </a:r>
            <a:endParaRPr lang="en-US" dirty="0"/>
          </a:p>
        </p:txBody>
      </p:sp>
      <p:sp>
        <p:nvSpPr>
          <p:cNvPr id="4" name="Slide Number Placeholder 3"/>
          <p:cNvSpPr>
            <a:spLocks noGrp="1"/>
          </p:cNvSpPr>
          <p:nvPr>
            <p:ph type="sldNum" sz="quarter" idx="10"/>
          </p:nvPr>
        </p:nvSpPr>
        <p:spPr/>
        <p:txBody>
          <a:bodyPr/>
          <a:lstStyle/>
          <a:p>
            <a:fld id="{36A36F41-BA06-4C78-A60D-F7A1E97B12B0}" type="slidenum">
              <a:rPr lang="en-US" smtClean="0"/>
              <a:t>5</a:t>
            </a:fld>
            <a:endParaRPr lang="en-US"/>
          </a:p>
        </p:txBody>
      </p:sp>
    </p:spTree>
    <p:extLst>
      <p:ext uri="{BB962C8B-B14F-4D97-AF65-F5344CB8AC3E}">
        <p14:creationId xmlns:p14="http://schemas.microsoft.com/office/powerpoint/2010/main" val="2568234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32</a:t>
            </a:fld>
            <a:endParaRPr lang="en-US"/>
          </a:p>
        </p:txBody>
      </p:sp>
    </p:spTree>
    <p:extLst>
      <p:ext uri="{BB962C8B-B14F-4D97-AF65-F5344CB8AC3E}">
        <p14:creationId xmlns:p14="http://schemas.microsoft.com/office/powerpoint/2010/main" val="361566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degrade the environment, we get</a:t>
            </a:r>
            <a:r>
              <a:rPr lang="en-US" baseline="0" dirty="0"/>
              <a:t> into a downward spiral.  As the pollinators disappear, the native plants that rely on pollinators disappear because not enough seeds are produced to perpetuate the species.  Invasive plants move in leading to monocultures with little diversity.  Birds and animals then move out </a:t>
            </a:r>
            <a:endParaRPr lang="en-US" dirty="0"/>
          </a:p>
        </p:txBody>
      </p:sp>
      <p:sp>
        <p:nvSpPr>
          <p:cNvPr id="4" name="Slide Number Placeholder 3"/>
          <p:cNvSpPr>
            <a:spLocks noGrp="1"/>
          </p:cNvSpPr>
          <p:nvPr>
            <p:ph type="sldNum" sz="quarter" idx="10"/>
          </p:nvPr>
        </p:nvSpPr>
        <p:spPr/>
        <p:txBody>
          <a:bodyPr/>
          <a:lstStyle/>
          <a:p>
            <a:fld id="{36A36F41-BA06-4C78-A60D-F7A1E97B12B0}" type="slidenum">
              <a:rPr lang="en-US" smtClean="0"/>
              <a:t>6</a:t>
            </a:fld>
            <a:endParaRPr lang="en-US"/>
          </a:p>
        </p:txBody>
      </p:sp>
    </p:spTree>
    <p:extLst>
      <p:ext uri="{BB962C8B-B14F-4D97-AF65-F5344CB8AC3E}">
        <p14:creationId xmlns:p14="http://schemas.microsoft.com/office/powerpoint/2010/main" val="375083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7</a:t>
            </a:fld>
            <a:endParaRPr lang="en-US"/>
          </a:p>
        </p:txBody>
      </p:sp>
    </p:spTree>
    <p:extLst>
      <p:ext uri="{BB962C8B-B14F-4D97-AF65-F5344CB8AC3E}">
        <p14:creationId xmlns:p14="http://schemas.microsoft.com/office/powerpoint/2010/main" val="166082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8</a:t>
            </a:fld>
            <a:endParaRPr lang="en-US"/>
          </a:p>
        </p:txBody>
      </p:sp>
    </p:spTree>
    <p:extLst>
      <p:ext uri="{BB962C8B-B14F-4D97-AF65-F5344CB8AC3E}">
        <p14:creationId xmlns:p14="http://schemas.microsoft.com/office/powerpoint/2010/main" val="262547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A36F41-BA06-4C78-A60D-F7A1E97B12B0}" type="slidenum">
              <a:rPr lang="en-US" smtClean="0"/>
              <a:t>9</a:t>
            </a:fld>
            <a:endParaRPr lang="en-US"/>
          </a:p>
        </p:txBody>
      </p:sp>
    </p:spTree>
    <p:extLst>
      <p:ext uri="{BB962C8B-B14F-4D97-AF65-F5344CB8AC3E}">
        <p14:creationId xmlns:p14="http://schemas.microsoft.com/office/powerpoint/2010/main" val="2112449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 result we need to encourage native plants!</a:t>
            </a:r>
            <a:endParaRPr lang="en-US" dirty="0"/>
          </a:p>
        </p:txBody>
      </p:sp>
      <p:sp>
        <p:nvSpPr>
          <p:cNvPr id="4" name="Slide Number Placeholder 3"/>
          <p:cNvSpPr>
            <a:spLocks noGrp="1"/>
          </p:cNvSpPr>
          <p:nvPr>
            <p:ph type="sldNum" sz="quarter" idx="10"/>
          </p:nvPr>
        </p:nvSpPr>
        <p:spPr/>
        <p:txBody>
          <a:bodyPr/>
          <a:lstStyle/>
          <a:p>
            <a:fld id="{36A36F41-BA06-4C78-A60D-F7A1E97B12B0}" type="slidenum">
              <a:rPr lang="en-US" smtClean="0"/>
              <a:t>10</a:t>
            </a:fld>
            <a:endParaRPr lang="en-US"/>
          </a:p>
        </p:txBody>
      </p:sp>
    </p:spTree>
    <p:extLst>
      <p:ext uri="{BB962C8B-B14F-4D97-AF65-F5344CB8AC3E}">
        <p14:creationId xmlns:p14="http://schemas.microsoft.com/office/powerpoint/2010/main" val="3610176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Nesting</a:t>
            </a:r>
            <a:r>
              <a:rPr lang="en-US" baseline="0" dirty="0"/>
              <a:t> birds prefer to feed their young high-protein foods- caterpillars are the preferred source of protein.  Caterpillars are the immature stage of butterflies and moths which are important pollinators.  Adult butterflies and moths lay their eggs on plants that the young caterpillars can consume.  Caterpillars don’t just eat any plant.  They are very specific as per what they need to eat to survive.  By providing these ‘food plants’ in our landscapes we are </a:t>
            </a:r>
            <a:r>
              <a:rPr lang="en-US" baseline="0" dirty="0" err="1"/>
              <a:t>suppoting</a:t>
            </a:r>
            <a:r>
              <a:rPr lang="en-US" baseline="0" dirty="0"/>
              <a:t> butterflies and moths.  Food plants are most of native species, especially trees and we will talk about these species a little later in the presentation.</a:t>
            </a:r>
            <a:endParaRPr lang="en-US" dirty="0"/>
          </a:p>
        </p:txBody>
      </p:sp>
      <p:sp>
        <p:nvSpPr>
          <p:cNvPr id="4" name="Slide Number Placeholder 3"/>
          <p:cNvSpPr>
            <a:spLocks noGrp="1"/>
          </p:cNvSpPr>
          <p:nvPr>
            <p:ph type="sldNum" sz="quarter" idx="10"/>
          </p:nvPr>
        </p:nvSpPr>
        <p:spPr/>
        <p:txBody>
          <a:bodyPr/>
          <a:lstStyle/>
          <a:p>
            <a:fld id="{36A36F41-BA06-4C78-A60D-F7A1E97B12B0}" type="slidenum">
              <a:rPr lang="en-US" smtClean="0"/>
              <a:t>11</a:t>
            </a:fld>
            <a:endParaRPr lang="en-US"/>
          </a:p>
        </p:txBody>
      </p:sp>
    </p:spTree>
    <p:extLst>
      <p:ext uri="{BB962C8B-B14F-4D97-AF65-F5344CB8AC3E}">
        <p14:creationId xmlns:p14="http://schemas.microsoft.com/office/powerpoint/2010/main" val="2905345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45434"/>
            <a:ext cx="8686800" cy="1464906"/>
          </a:xfrm>
        </p:spPr>
        <p:txBody>
          <a:bodyPr anchor="b">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066800" y="5731795"/>
            <a:ext cx="8686800" cy="440405"/>
          </a:xfrm>
        </p:spPr>
        <p:txBody>
          <a:bodyPr/>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457200"/>
            <a:ext cx="18288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457200"/>
            <a:ext cx="7955280" cy="5719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118872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CC0096-1860-4642-9CD2-0079EA5E7CD1}" type="datetimeFigureOut">
              <a:rPr lang="en-US" smtClean="0"/>
              <a:t>3/23/2026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242816"/>
            <a:ext cx="8686800" cy="1463040"/>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1066799" y="5733288"/>
            <a:ext cx="8686800" cy="438912"/>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04999"/>
            <a:ext cx="480060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t>3/23/2026</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772815"/>
            <a:ext cx="480060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09937"/>
            <a:ext cx="480060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CC0096-1860-4642-9CD2-0079EA5E7CD1}" type="datetimeFigureOut">
              <a:rPr lang="en-US" smtClean="0"/>
              <a:t>3/23/2026</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CC0096-1860-4642-9CD2-0079EA5E7CD1}" type="datetimeFigureOut">
              <a:rPr lang="en-US" smtClean="0"/>
              <a:t>3/23/2026</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smtClean="0"/>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0672"/>
            <a:ext cx="4663440" cy="1828800"/>
          </a:xfrm>
        </p:spPr>
        <p:txBody>
          <a:bodyPr anchor="b">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685799" y="457200"/>
            <a:ext cx="5410201" cy="57150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760" y="3093099"/>
            <a:ext cx="4663440" cy="1828800"/>
          </a:xfrm>
        </p:spPr>
        <p:txBody>
          <a:bodyPr anchor="b">
            <a:normAutofit/>
          </a:bodyPr>
          <a:lstStyle>
            <a:lvl1pPr>
              <a:defRPr sz="360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0" y="0"/>
            <a:ext cx="60960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42760" y="4983480"/>
            <a:ext cx="466344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457518"/>
            <a:ext cx="10058400" cy="118872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1905001"/>
            <a:ext cx="100584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6800" y="6400800"/>
            <a:ext cx="1097280" cy="228600"/>
          </a:xfrm>
          <a:prstGeom prst="rect">
            <a:avLst/>
          </a:prstGeom>
        </p:spPr>
        <p:txBody>
          <a:bodyPr vert="horz" lIns="91440" tIns="45720" rIns="91440" bIns="45720" rtlCol="0" anchor="ctr"/>
          <a:lstStyle>
            <a:lvl1pPr algn="l">
              <a:defRPr sz="1100">
                <a:solidFill>
                  <a:schemeClr val="tx1"/>
                </a:solidFill>
              </a:defRPr>
            </a:lvl1pPr>
          </a:lstStyle>
          <a:p>
            <a:fld id="{37CC0096-1860-4642-9CD2-0079EA5E7CD1}" type="datetimeFigureOut">
              <a:rPr lang="en-US" smtClean="0"/>
              <a:pPr/>
              <a:t>3/23/2026</a:t>
            </a:fld>
            <a:endParaRPr lang="en-US" dirty="0"/>
          </a:p>
        </p:txBody>
      </p:sp>
      <p:sp>
        <p:nvSpPr>
          <p:cNvPr id="5" name="Footer Placeholder 4"/>
          <p:cNvSpPr>
            <a:spLocks noGrp="1"/>
          </p:cNvSpPr>
          <p:nvPr>
            <p:ph type="ftr" sz="quarter" idx="3"/>
          </p:nvPr>
        </p:nvSpPr>
        <p:spPr>
          <a:xfrm>
            <a:off x="2422849" y="6400800"/>
            <a:ext cx="7315200" cy="228600"/>
          </a:xfrm>
          <a:prstGeom prst="rect">
            <a:avLst/>
          </a:prstGeom>
        </p:spPr>
        <p:txBody>
          <a:bodyPr vert="horz" lIns="91440" tIns="45720" rIns="91440" bIns="45720" rtlCol="0" anchor="ctr"/>
          <a:lstStyle>
            <a:lvl1pPr algn="ctr">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10027920" y="6400800"/>
            <a:ext cx="1097280" cy="228600"/>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xerces.org/"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hyperlink" Target="https://www.sharonsable.com/post/20-Pollinator-Garden-Ideas-You-Should-Look/"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creativecommons.org/licenses/by/3.0/" TargetMode="External"/><Relationship Id="rId4" Type="http://schemas.openxmlformats.org/officeDocument/2006/relationships/hyperlink" Target="https://www.flickr.com/photos/acryptozoo/1993104719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245434"/>
            <a:ext cx="8448136" cy="1464906"/>
          </a:xfrm>
        </p:spPr>
        <p:txBody>
          <a:bodyPr>
            <a:normAutofit fontScale="90000"/>
          </a:bodyPr>
          <a:lstStyle/>
          <a:p>
            <a:r>
              <a:rPr lang="en-US" dirty="0"/>
              <a:t>Winter Wildlife Webinar Series:</a:t>
            </a:r>
            <a:br>
              <a:rPr lang="en-US" dirty="0"/>
            </a:br>
            <a:r>
              <a:rPr lang="en-US" dirty="0"/>
              <a:t>Pollinators and What Plant Species Attracts Them</a:t>
            </a:r>
          </a:p>
        </p:txBody>
      </p:sp>
      <p:sp>
        <p:nvSpPr>
          <p:cNvPr id="3" name="Subtitle 2"/>
          <p:cNvSpPr>
            <a:spLocks noGrp="1"/>
          </p:cNvSpPr>
          <p:nvPr>
            <p:ph type="subTitle" idx="1"/>
          </p:nvPr>
        </p:nvSpPr>
        <p:spPr>
          <a:xfrm>
            <a:off x="1066800" y="5731795"/>
            <a:ext cx="9276608" cy="440405"/>
          </a:xfrm>
        </p:spPr>
        <p:txBody>
          <a:bodyPr>
            <a:normAutofit fontScale="62500" lnSpcReduction="20000"/>
          </a:bodyPr>
          <a:lstStyle/>
          <a:p>
            <a:r>
              <a:rPr lang="en-US" dirty="0"/>
              <a:t>Presented By: Cierra Williams, Horticulture &amp; Natural Resources Educator</a:t>
            </a:r>
          </a:p>
          <a:p>
            <a:r>
              <a:rPr lang="en-US" dirty="0"/>
              <a:t>Slides adapted from Sue </a:t>
            </a:r>
            <a:r>
              <a:rPr lang="en-US" dirty="0" err="1"/>
              <a:t>Gwise</a:t>
            </a:r>
            <a:r>
              <a:rPr lang="en-US" dirty="0"/>
              <a:t>, Former CCE Jefferson</a:t>
            </a:r>
          </a:p>
        </p:txBody>
      </p:sp>
      <p:pic>
        <p:nvPicPr>
          <p:cNvPr id="6" name="Picture 5" descr="A black background with white text&#10;&#10;AI-generated content may be incorrect.">
            <a:extLst>
              <a:ext uri="{FF2B5EF4-FFF2-40B4-BE49-F238E27FC236}">
                <a16:creationId xmlns:a16="http://schemas.microsoft.com/office/drawing/2014/main" id="{2B84D972-43B7-7726-51DE-DCF6240E0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847" y="71530"/>
            <a:ext cx="5258379" cy="914501"/>
          </a:xfrm>
          <a:prstGeom prst="rect">
            <a:avLst/>
          </a:prstGeom>
        </p:spPr>
      </p:pic>
      <p:pic>
        <p:nvPicPr>
          <p:cNvPr id="8" name="Picture 7" descr="A red circle with a shield and text&#10;&#10;AI-generated content may be incorrect.">
            <a:extLst>
              <a:ext uri="{FF2B5EF4-FFF2-40B4-BE49-F238E27FC236}">
                <a16:creationId xmlns:a16="http://schemas.microsoft.com/office/drawing/2014/main" id="{7B85C3AB-09A7-F490-657E-3FDDDF698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1123" y="1"/>
            <a:ext cx="986030" cy="986030"/>
          </a:xfrm>
          <a:prstGeom prst="rect">
            <a:avLst/>
          </a:prstGeom>
        </p:spPr>
      </p:pic>
    </p:spTree>
    <p:extLst>
      <p:ext uri="{BB962C8B-B14F-4D97-AF65-F5344CB8AC3E}">
        <p14:creationId xmlns:p14="http://schemas.microsoft.com/office/powerpoint/2010/main" val="237011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a:t>Favor Native Plants…</a:t>
            </a:r>
          </a:p>
        </p:txBody>
      </p:sp>
      <p:sp>
        <p:nvSpPr>
          <p:cNvPr id="3" name="Content Placeholder 2"/>
          <p:cNvSpPr>
            <a:spLocks noGrp="1"/>
          </p:cNvSpPr>
          <p:nvPr>
            <p:ph sz="half" idx="1"/>
          </p:nvPr>
        </p:nvSpPr>
        <p:spPr/>
        <p:txBody>
          <a:bodyPr>
            <a:normAutofit/>
          </a:bodyPr>
          <a:lstStyle/>
          <a:p>
            <a:r>
              <a:rPr lang="en-US" dirty="0"/>
              <a:t>Our native insects, birds, plants and animals all evolved together</a:t>
            </a:r>
          </a:p>
          <a:p>
            <a:pPr lvl="1"/>
            <a:r>
              <a:rPr lang="en-US" dirty="0"/>
              <a:t>Our native birds and insects know how to use native plants as a result of millions of years of evolution</a:t>
            </a:r>
          </a:p>
          <a:p>
            <a:pPr lvl="1"/>
            <a:r>
              <a:rPr lang="en-US" dirty="0"/>
              <a:t>When we plant native species we are adding something to the environment that native insects and birds recognize and can use for food and shelter.</a:t>
            </a:r>
          </a:p>
          <a:p>
            <a:pPr marL="457200" lvl="1" indent="0">
              <a:buNone/>
            </a:pPr>
            <a:endParaRPr lang="en-US" dirty="0"/>
          </a:p>
        </p:txBody>
      </p:sp>
      <p:pic>
        <p:nvPicPr>
          <p:cNvPr id="7" name="Content Placeholder 6"/>
          <p:cNvPicPr>
            <a:picLocks noGrp="1" noChangeAspect="1"/>
          </p:cNvPicPr>
          <p:nvPr>
            <p:ph sz="half" idx="2"/>
          </p:nvPr>
        </p:nvPicPr>
        <p:blipFill rotWithShape="1">
          <a:blip r:embed="rId3"/>
          <a:srcRect t="13451" b="12682"/>
          <a:stretch/>
        </p:blipFill>
        <p:spPr>
          <a:xfrm>
            <a:off x="6714836" y="2019051"/>
            <a:ext cx="4574309" cy="4584949"/>
          </a:xfrm>
          <a:prstGeom prst="rect">
            <a:avLst/>
          </a:prstGeom>
        </p:spPr>
      </p:pic>
      <p:sp>
        <p:nvSpPr>
          <p:cNvPr id="6" name="TextBox 5"/>
          <p:cNvSpPr txBox="1"/>
          <p:nvPr/>
        </p:nvSpPr>
        <p:spPr>
          <a:xfrm>
            <a:off x="838200" y="5855248"/>
            <a:ext cx="5728855" cy="954107"/>
          </a:xfrm>
          <a:prstGeom prst="rect">
            <a:avLst/>
          </a:prstGeom>
          <a:noFill/>
        </p:spPr>
        <p:txBody>
          <a:bodyPr wrap="square" rtlCol="0">
            <a:spAutoFit/>
          </a:bodyPr>
          <a:lstStyle/>
          <a:p>
            <a:r>
              <a:rPr lang="en-US" sz="2800" dirty="0">
                <a:solidFill>
                  <a:srgbClr val="FF0000"/>
                </a:solidFill>
              </a:rPr>
              <a:t>Non-native plants provide less support to native pollinators!</a:t>
            </a:r>
          </a:p>
        </p:txBody>
      </p:sp>
    </p:spTree>
    <p:extLst>
      <p:ext uri="{BB962C8B-B14F-4D97-AF65-F5344CB8AC3E}">
        <p14:creationId xmlns:p14="http://schemas.microsoft.com/office/powerpoint/2010/main" val="159557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857654"/>
          </a:xfrm>
          <a:noFill/>
        </p:spPr>
        <p:txBody>
          <a:bodyPr/>
          <a:lstStyle/>
          <a:p>
            <a:pPr algn="ctr"/>
            <a:r>
              <a:rPr lang="en-US" dirty="0"/>
              <a:t>Favor Native Plants…</a:t>
            </a:r>
          </a:p>
        </p:txBody>
      </p:sp>
      <p:sp>
        <p:nvSpPr>
          <p:cNvPr id="3" name="Content Placeholder 2"/>
          <p:cNvSpPr>
            <a:spLocks noGrp="1"/>
          </p:cNvSpPr>
          <p:nvPr>
            <p:ph sz="half" idx="1"/>
          </p:nvPr>
        </p:nvSpPr>
        <p:spPr/>
        <p:txBody>
          <a:bodyPr/>
          <a:lstStyle/>
          <a:p>
            <a:r>
              <a:rPr lang="en-US" dirty="0"/>
              <a:t>Native plants attract native insects which attract native birds</a:t>
            </a:r>
          </a:p>
          <a:p>
            <a:r>
              <a:rPr lang="en-US" dirty="0"/>
              <a:t>90% of all songbirds raise their young on caterpillars that feed on native plants</a:t>
            </a:r>
          </a:p>
        </p:txBody>
      </p:sp>
      <p:pic>
        <p:nvPicPr>
          <p:cNvPr id="7" name="Picture 6"/>
          <p:cNvPicPr>
            <a:picLocks noChangeAspect="1"/>
          </p:cNvPicPr>
          <p:nvPr/>
        </p:nvPicPr>
        <p:blipFill>
          <a:blip r:embed="rId3"/>
          <a:stretch>
            <a:fillRect/>
          </a:stretch>
        </p:blipFill>
        <p:spPr>
          <a:xfrm>
            <a:off x="1451265" y="4119417"/>
            <a:ext cx="3971058" cy="2647372"/>
          </a:xfrm>
          <a:prstGeom prst="rect">
            <a:avLst/>
          </a:prstGeom>
        </p:spPr>
      </p:pic>
    </p:spTree>
    <p:extLst>
      <p:ext uri="{BB962C8B-B14F-4D97-AF65-F5344CB8AC3E}">
        <p14:creationId xmlns:p14="http://schemas.microsoft.com/office/powerpoint/2010/main" val="50548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8798"/>
            <a:ext cx="10515600" cy="999404"/>
          </a:xfrm>
          <a:noFill/>
        </p:spPr>
        <p:txBody>
          <a:bodyPr/>
          <a:lstStyle/>
          <a:p>
            <a:pPr algn="ctr"/>
            <a:r>
              <a:rPr lang="en-US" dirty="0"/>
              <a:t>Caterpillars need food plants!</a:t>
            </a:r>
          </a:p>
        </p:txBody>
      </p:sp>
      <p:sp>
        <p:nvSpPr>
          <p:cNvPr id="7" name="Content Placeholder 6"/>
          <p:cNvSpPr>
            <a:spLocks noGrp="1"/>
          </p:cNvSpPr>
          <p:nvPr>
            <p:ph idx="1"/>
          </p:nvPr>
        </p:nvSpPr>
        <p:spPr>
          <a:xfrm>
            <a:off x="436728" y="1428461"/>
            <a:ext cx="11218460" cy="4351338"/>
          </a:xfrm>
        </p:spPr>
        <p:txBody>
          <a:bodyPr/>
          <a:lstStyle/>
          <a:p>
            <a:r>
              <a:rPr lang="en-US" dirty="0"/>
              <a:t>Eating machines</a:t>
            </a:r>
          </a:p>
          <a:p>
            <a:r>
              <a:rPr lang="en-US" dirty="0"/>
              <a:t>Often very specific as to what they will feed on- native species</a:t>
            </a:r>
          </a:p>
          <a:p>
            <a:r>
              <a:rPr lang="en-US" dirty="0"/>
              <a:t>Adult females lay eggs on food plants</a:t>
            </a:r>
          </a:p>
          <a:p>
            <a:r>
              <a:rPr lang="en-US" dirty="0"/>
              <a:t>Caterpillars are an important source of food for nesting birds to feed to their young- Protein</a:t>
            </a:r>
          </a:p>
          <a:p>
            <a:pPr marL="0" indent="0" algn="ctr">
              <a:buNone/>
            </a:pPr>
            <a:r>
              <a:rPr lang="en-US" dirty="0"/>
              <a:t>Native food plants </a:t>
            </a:r>
            <a:r>
              <a:rPr lang="en-US" dirty="0">
                <a:sym typeface="Wingdings" panose="05000000000000000000" pitchFamily="2" charset="2"/>
              </a:rPr>
              <a:t> Caterpillars (adult butterflies and moths)  Songbirds</a:t>
            </a:r>
            <a:endParaRPr lang="en-US" dirty="0"/>
          </a:p>
          <a:p>
            <a:pPr marL="0" indent="0" algn="ctr">
              <a:buNone/>
            </a:pPr>
            <a:endParaRPr lang="en-US" dirty="0"/>
          </a:p>
        </p:txBody>
      </p:sp>
      <p:pic>
        <p:nvPicPr>
          <p:cNvPr id="3" name="Picture 2"/>
          <p:cNvPicPr>
            <a:picLocks noChangeAspect="1"/>
          </p:cNvPicPr>
          <p:nvPr/>
        </p:nvPicPr>
        <p:blipFill rotWithShape="1">
          <a:blip r:embed="rId3"/>
          <a:srcRect b="7224"/>
          <a:stretch/>
        </p:blipFill>
        <p:spPr>
          <a:xfrm>
            <a:off x="3384901" y="4364520"/>
            <a:ext cx="5182049" cy="2313371"/>
          </a:xfrm>
          <a:prstGeom prst="rect">
            <a:avLst/>
          </a:prstGeom>
        </p:spPr>
      </p:pic>
    </p:spTree>
    <p:extLst>
      <p:ext uri="{BB962C8B-B14F-4D97-AF65-F5344CB8AC3E}">
        <p14:creationId xmlns:p14="http://schemas.microsoft.com/office/powerpoint/2010/main" val="18720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p:cTn id="31" dur="10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7">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7">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872518"/>
          </a:xfrm>
          <a:noFill/>
        </p:spPr>
        <p:txBody>
          <a:bodyPr/>
          <a:lstStyle/>
          <a:p>
            <a:pPr algn="ctr"/>
            <a:r>
              <a:rPr lang="en-US" dirty="0"/>
              <a:t>What is “native”?</a:t>
            </a:r>
          </a:p>
        </p:txBody>
      </p:sp>
      <p:sp>
        <p:nvSpPr>
          <p:cNvPr id="3" name="Content Placeholder 2"/>
          <p:cNvSpPr>
            <a:spLocks noGrp="1"/>
          </p:cNvSpPr>
          <p:nvPr>
            <p:ph sz="half" idx="1"/>
          </p:nvPr>
        </p:nvSpPr>
        <p:spPr/>
        <p:txBody>
          <a:bodyPr>
            <a:normAutofit/>
          </a:bodyPr>
          <a:lstStyle/>
          <a:p>
            <a:pPr marL="0" indent="0" algn="ctr">
              <a:buNone/>
            </a:pPr>
            <a:r>
              <a:rPr lang="en-US" dirty="0"/>
              <a:t>Plants that were here before colonization (1600)</a:t>
            </a:r>
          </a:p>
          <a:p>
            <a:endParaRPr lang="en-US" dirty="0"/>
          </a:p>
          <a:p>
            <a:pPr marL="0" indent="0" algn="ctr">
              <a:buNone/>
            </a:pPr>
            <a:r>
              <a:rPr lang="en-US" sz="4400" dirty="0"/>
              <a:t>How do I find out?</a:t>
            </a:r>
          </a:p>
          <a:p>
            <a:pPr marL="0" indent="0" algn="ctr">
              <a:buNone/>
            </a:pPr>
            <a:r>
              <a:rPr lang="en-US" dirty="0"/>
              <a:t>Native Plants of New York by Don Leopold</a:t>
            </a:r>
          </a:p>
          <a:p>
            <a:pPr marL="0" indent="0" algn="ctr">
              <a:buNone/>
            </a:pPr>
            <a:r>
              <a:rPr lang="en-US" dirty="0"/>
              <a:t>Audubon Field Guides</a:t>
            </a:r>
          </a:p>
          <a:p>
            <a:pPr marL="0" indent="0" algn="ctr">
              <a:buNone/>
            </a:pPr>
            <a:r>
              <a:rPr lang="en-US" dirty="0"/>
              <a:t>NY Flora Atlas</a:t>
            </a:r>
          </a:p>
          <a:p>
            <a:pPr marL="0" indent="0" algn="ctr">
              <a:buNone/>
            </a:pPr>
            <a:endParaRPr lang="en-US" dirty="0"/>
          </a:p>
          <a:p>
            <a:pPr marL="0" indent="0" algn="ctr">
              <a:buNone/>
            </a:pPr>
            <a:endParaRPr lang="en-US" dirty="0"/>
          </a:p>
        </p:txBody>
      </p:sp>
      <p:sp>
        <p:nvSpPr>
          <p:cNvPr id="5" name="Content Placeholder 4">
            <a:extLst>
              <a:ext uri="{FF2B5EF4-FFF2-40B4-BE49-F238E27FC236}">
                <a16:creationId xmlns:a16="http://schemas.microsoft.com/office/drawing/2014/main" id="{D8D39B5C-1A43-4730-BB9B-B3F6890CCE7E}"/>
              </a:ext>
            </a:extLst>
          </p:cNvPr>
          <p:cNvSpPr>
            <a:spLocks noGrp="1"/>
          </p:cNvSpPr>
          <p:nvPr>
            <p:ph sz="half" idx="2"/>
          </p:nvPr>
        </p:nvSpPr>
        <p:spPr>
          <a:xfrm>
            <a:off x="6016283" y="1960562"/>
            <a:ext cx="5181600" cy="4351338"/>
          </a:xfrm>
        </p:spPr>
        <p:txBody>
          <a:bodyPr/>
          <a:lstStyle/>
          <a:p>
            <a:pPr marL="0" indent="0">
              <a:buNone/>
            </a:pPr>
            <a:r>
              <a:rPr lang="en-US" b="1" dirty="0">
                <a:solidFill>
                  <a:srgbClr val="FF0000"/>
                </a:solidFill>
              </a:rPr>
              <a:t>There is much debate about nativity!</a:t>
            </a:r>
          </a:p>
        </p:txBody>
      </p:sp>
      <p:sp>
        <p:nvSpPr>
          <p:cNvPr id="4" name="TextBox 3"/>
          <p:cNvSpPr txBox="1"/>
          <p:nvPr/>
        </p:nvSpPr>
        <p:spPr>
          <a:xfrm>
            <a:off x="4776889" y="2596595"/>
            <a:ext cx="6193219" cy="369332"/>
          </a:xfrm>
          <a:prstGeom prst="rect">
            <a:avLst/>
          </a:prstGeom>
          <a:noFill/>
        </p:spPr>
        <p:txBody>
          <a:bodyPr wrap="square" rtlCol="0">
            <a:spAutoFit/>
          </a:bodyPr>
          <a:lstStyle/>
          <a:p>
            <a:endParaRPr lang="en-US" b="1" dirty="0">
              <a:solidFill>
                <a:srgbClr val="FF0000"/>
              </a:solidFill>
            </a:endParaRPr>
          </a:p>
        </p:txBody>
      </p:sp>
    </p:spTree>
    <p:extLst>
      <p:ext uri="{BB962C8B-B14F-4D97-AF65-F5344CB8AC3E}">
        <p14:creationId xmlns:p14="http://schemas.microsoft.com/office/powerpoint/2010/main" val="249241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nodePh="1">
                                  <p:stCondLst>
                                    <p:cond delay="0"/>
                                  </p:stCondLst>
                                  <p:endCondLst>
                                    <p:cond evt="begin" delay="0">
                                      <p:tn val="29"/>
                                    </p:cond>
                                  </p:end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nodePh="1">
                                  <p:stCondLst>
                                    <p:cond delay="0"/>
                                  </p:stCondLst>
                                  <p:endCondLst>
                                    <p:cond evt="begin" delay="0">
                                      <p:tn val="35"/>
                                    </p:cond>
                                  </p:end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p:cTn id="3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3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40" dur="1000"/>
                                        <p:tgtEl>
                                          <p:spTgt spid="4">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 calcmode="lin" valueType="num">
                                      <p:cBhvr additive="base">
                                        <p:cTn id="4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a:t>Many non-natives and less desirable plants also support pollinators!</a:t>
            </a:r>
          </a:p>
        </p:txBody>
      </p:sp>
      <p:sp>
        <p:nvSpPr>
          <p:cNvPr id="3" name="Content Placeholder 2"/>
          <p:cNvSpPr>
            <a:spLocks noGrp="1"/>
          </p:cNvSpPr>
          <p:nvPr>
            <p:ph sz="half" idx="1"/>
          </p:nvPr>
        </p:nvSpPr>
        <p:spPr/>
        <p:txBody>
          <a:bodyPr>
            <a:normAutofit fontScale="85000" lnSpcReduction="10000"/>
          </a:bodyPr>
          <a:lstStyle/>
          <a:p>
            <a:r>
              <a:rPr lang="en-US" sz="3200" dirty="0"/>
              <a:t>Many introduced weeds and ornamentals are used as food plants</a:t>
            </a:r>
          </a:p>
          <a:p>
            <a:r>
              <a:rPr lang="en-US" sz="3200" dirty="0"/>
              <a:t>Anything with a flower that has nectar or pollen will support adult pollinators</a:t>
            </a:r>
          </a:p>
          <a:p>
            <a:r>
              <a:rPr lang="en-US" sz="3200" dirty="0"/>
              <a:t>Don’t get hung up on making sure everything is native!</a:t>
            </a:r>
          </a:p>
          <a:p>
            <a:pPr lvl="1"/>
            <a:r>
              <a:rPr lang="en-US" sz="3200" dirty="0"/>
              <a:t>Be more concerned about invasive plants</a:t>
            </a:r>
          </a:p>
          <a:p>
            <a:pPr marL="457200" lvl="1" indent="0">
              <a:buNone/>
            </a:pPr>
            <a:endParaRPr lang="en-US" sz="3200" dirty="0"/>
          </a:p>
        </p:txBody>
      </p:sp>
      <p:sp>
        <p:nvSpPr>
          <p:cNvPr id="7" name="Content Placeholder 6">
            <a:extLst>
              <a:ext uri="{FF2B5EF4-FFF2-40B4-BE49-F238E27FC236}">
                <a16:creationId xmlns:a16="http://schemas.microsoft.com/office/drawing/2014/main" id="{36845286-F5F8-E375-9416-669309751779}"/>
              </a:ext>
            </a:extLst>
          </p:cNvPr>
          <p:cNvSpPr>
            <a:spLocks noGrp="1"/>
          </p:cNvSpPr>
          <p:nvPr>
            <p:ph sz="half" idx="2"/>
          </p:nvPr>
        </p:nvSpPr>
        <p:spPr/>
        <p:txBody>
          <a:bodyPr>
            <a:normAutofit fontScale="85000" lnSpcReduction="10000"/>
          </a:bodyPr>
          <a:lstStyle/>
          <a:p>
            <a:r>
              <a:rPr lang="en-US" dirty="0"/>
              <a:t>Do we even have a native/wild environment anymore?</a:t>
            </a:r>
          </a:p>
        </p:txBody>
      </p:sp>
      <p:pic>
        <p:nvPicPr>
          <p:cNvPr id="8" name="Picture 7">
            <a:extLst>
              <a:ext uri="{FF2B5EF4-FFF2-40B4-BE49-F238E27FC236}">
                <a16:creationId xmlns:a16="http://schemas.microsoft.com/office/drawing/2014/main" id="{F5033755-26ED-4EF1-EF74-8A948DFF0530}"/>
              </a:ext>
            </a:extLst>
          </p:cNvPr>
          <p:cNvPicPr>
            <a:picLocks noChangeAspect="1"/>
          </p:cNvPicPr>
          <p:nvPr/>
        </p:nvPicPr>
        <p:blipFill>
          <a:blip r:embed="rId3"/>
          <a:stretch>
            <a:fillRect/>
          </a:stretch>
        </p:blipFill>
        <p:spPr>
          <a:xfrm>
            <a:off x="7169238" y="2914213"/>
            <a:ext cx="2688569" cy="3578662"/>
          </a:xfrm>
          <a:prstGeom prst="rect">
            <a:avLst/>
          </a:prstGeom>
        </p:spPr>
      </p:pic>
    </p:spTree>
    <p:extLst>
      <p:ext uri="{BB962C8B-B14F-4D97-AF65-F5344CB8AC3E}">
        <p14:creationId xmlns:p14="http://schemas.microsoft.com/office/powerpoint/2010/main" val="99623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884394"/>
          </a:xfrm>
          <a:noFill/>
        </p:spPr>
        <p:txBody>
          <a:bodyPr/>
          <a:lstStyle/>
          <a:p>
            <a:pPr algn="ctr"/>
            <a:r>
              <a:rPr lang="en-US" dirty="0"/>
              <a:t>#3- Diversity is the key!</a:t>
            </a:r>
          </a:p>
        </p:txBody>
      </p:sp>
      <p:sp>
        <p:nvSpPr>
          <p:cNvPr id="3" name="Content Placeholder 2"/>
          <p:cNvSpPr>
            <a:spLocks noGrp="1"/>
          </p:cNvSpPr>
          <p:nvPr>
            <p:ph idx="1"/>
          </p:nvPr>
        </p:nvSpPr>
        <p:spPr/>
        <p:txBody>
          <a:bodyPr/>
          <a:lstStyle/>
          <a:p>
            <a:r>
              <a:rPr lang="en-US" dirty="0"/>
              <a:t>Different plant families</a:t>
            </a:r>
          </a:p>
          <a:p>
            <a:r>
              <a:rPr lang="en-US" dirty="0"/>
              <a:t>Trees, shrubs, perennials, vines</a:t>
            </a:r>
          </a:p>
          <a:p>
            <a:r>
              <a:rPr lang="en-US" dirty="0"/>
              <a:t>Different flower shapes </a:t>
            </a:r>
          </a:p>
          <a:p>
            <a:r>
              <a:rPr lang="en-US" dirty="0"/>
              <a:t>Different flower colors</a:t>
            </a:r>
          </a:p>
          <a:p>
            <a:endParaRPr lang="en-US" dirty="0"/>
          </a:p>
          <a:p>
            <a:endParaRPr lang="en-US" dirty="0"/>
          </a:p>
        </p:txBody>
      </p:sp>
      <p:sp>
        <p:nvSpPr>
          <p:cNvPr id="4" name="TextBox 3"/>
          <p:cNvSpPr txBox="1"/>
          <p:nvPr/>
        </p:nvSpPr>
        <p:spPr>
          <a:xfrm>
            <a:off x="5536581" y="3429000"/>
            <a:ext cx="5472753" cy="2308324"/>
          </a:xfrm>
          <a:prstGeom prst="rect">
            <a:avLst/>
          </a:prstGeom>
          <a:noFill/>
        </p:spPr>
        <p:txBody>
          <a:bodyPr wrap="square" rtlCol="0">
            <a:spAutoFit/>
          </a:bodyPr>
          <a:lstStyle/>
          <a:p>
            <a:pPr algn="ctr"/>
            <a:r>
              <a:rPr lang="en-US" sz="3600" b="1" dirty="0">
                <a:solidFill>
                  <a:srgbClr val="FF0000"/>
                </a:solidFill>
              </a:rPr>
              <a:t>Even plants considered boring, lowly, weedy, non-native and annoying have a role to play….</a:t>
            </a:r>
          </a:p>
        </p:txBody>
      </p:sp>
    </p:spTree>
    <p:extLst>
      <p:ext uri="{BB962C8B-B14F-4D97-AF65-F5344CB8AC3E}">
        <p14:creationId xmlns:p14="http://schemas.microsoft.com/office/powerpoint/2010/main" val="219991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468"/>
            <a:ext cx="10515600" cy="880058"/>
          </a:xfrm>
          <a:noFill/>
        </p:spPr>
        <p:txBody>
          <a:bodyPr/>
          <a:lstStyle/>
          <a:p>
            <a:pPr algn="ctr"/>
            <a:r>
              <a:rPr lang="en-US" dirty="0"/>
              <a:t> Diversity…Food Plants</a:t>
            </a:r>
          </a:p>
        </p:txBody>
      </p:sp>
      <p:sp>
        <p:nvSpPr>
          <p:cNvPr id="3" name="Content Placeholder 2"/>
          <p:cNvSpPr>
            <a:spLocks noGrp="1"/>
          </p:cNvSpPr>
          <p:nvPr>
            <p:ph sz="half" idx="1"/>
          </p:nvPr>
        </p:nvSpPr>
        <p:spPr>
          <a:xfrm>
            <a:off x="868907" y="1579965"/>
            <a:ext cx="5181600" cy="4753894"/>
          </a:xfrm>
        </p:spPr>
        <p:txBody>
          <a:bodyPr>
            <a:normAutofit fontScale="55000" lnSpcReduction="20000"/>
          </a:bodyPr>
          <a:lstStyle/>
          <a:p>
            <a:pPr marL="0" indent="0">
              <a:buNone/>
            </a:pPr>
            <a:r>
              <a:rPr lang="en-US" dirty="0"/>
              <a:t>Eastern Tiger Swallowtail-</a:t>
            </a:r>
          </a:p>
          <a:p>
            <a:r>
              <a:rPr lang="en-US" dirty="0"/>
              <a:t>Cherry</a:t>
            </a:r>
          </a:p>
          <a:p>
            <a:r>
              <a:rPr lang="en-US" dirty="0"/>
              <a:t>Ash</a:t>
            </a:r>
          </a:p>
          <a:p>
            <a:endParaRPr lang="en-US" dirty="0"/>
          </a:p>
          <a:p>
            <a:endParaRPr lang="en-US" dirty="0"/>
          </a:p>
          <a:p>
            <a:endParaRPr lang="en-US" dirty="0"/>
          </a:p>
          <a:p>
            <a:pPr marL="0" indent="0">
              <a:buNone/>
            </a:pPr>
            <a:endParaRPr lang="en-US" dirty="0"/>
          </a:p>
          <a:p>
            <a:pPr marL="0" indent="0">
              <a:buNone/>
            </a:pPr>
            <a:r>
              <a:rPr lang="en-US" dirty="0"/>
              <a:t>Black Swallowtail-</a:t>
            </a:r>
          </a:p>
          <a:p>
            <a:r>
              <a:rPr lang="en-US" dirty="0"/>
              <a:t>Carrot Family</a:t>
            </a:r>
          </a:p>
          <a:p>
            <a:pPr lvl="1"/>
            <a:r>
              <a:rPr lang="en-US" dirty="0"/>
              <a:t>Dill</a:t>
            </a:r>
          </a:p>
          <a:p>
            <a:pPr lvl="1"/>
            <a:r>
              <a:rPr lang="en-US" dirty="0"/>
              <a:t>Fennel</a:t>
            </a:r>
          </a:p>
          <a:p>
            <a:pPr lvl="1"/>
            <a:r>
              <a:rPr lang="en-US" dirty="0"/>
              <a:t>Parsley</a:t>
            </a:r>
          </a:p>
          <a:p>
            <a:pPr lvl="1"/>
            <a:r>
              <a:rPr lang="en-US" dirty="0"/>
              <a:t>Queen Anne’s</a:t>
            </a:r>
          </a:p>
          <a:p>
            <a:pPr marL="457200" lvl="1" indent="0">
              <a:buNone/>
            </a:pPr>
            <a:r>
              <a:rPr lang="en-US" dirty="0"/>
              <a:t>Lace</a:t>
            </a:r>
          </a:p>
        </p:txBody>
      </p:sp>
      <p:sp>
        <p:nvSpPr>
          <p:cNvPr id="4" name="Content Placeholder 3"/>
          <p:cNvSpPr>
            <a:spLocks noGrp="1"/>
          </p:cNvSpPr>
          <p:nvPr>
            <p:ph sz="half" idx="2"/>
          </p:nvPr>
        </p:nvSpPr>
        <p:spPr>
          <a:xfrm>
            <a:off x="6172200" y="1579965"/>
            <a:ext cx="5181600" cy="5107438"/>
          </a:xfrm>
        </p:spPr>
        <p:txBody>
          <a:bodyPr>
            <a:normAutofit fontScale="55000" lnSpcReduction="20000"/>
          </a:bodyPr>
          <a:lstStyle/>
          <a:p>
            <a:pPr marL="0" indent="0">
              <a:buNone/>
            </a:pPr>
            <a:r>
              <a:rPr lang="en-US" dirty="0"/>
              <a:t>Clouded Sulphur-</a:t>
            </a:r>
          </a:p>
          <a:p>
            <a:r>
              <a:rPr lang="en-US" dirty="0"/>
              <a:t>Legumes</a:t>
            </a:r>
          </a:p>
          <a:p>
            <a:pPr lvl="1"/>
            <a:r>
              <a:rPr lang="en-US" dirty="0"/>
              <a:t>Alfalfa</a:t>
            </a:r>
          </a:p>
          <a:p>
            <a:pPr lvl="1"/>
            <a:r>
              <a:rPr lang="en-US" dirty="0"/>
              <a:t>Clover</a:t>
            </a:r>
          </a:p>
          <a:p>
            <a:pPr lvl="1"/>
            <a:r>
              <a:rPr lang="en-US" dirty="0"/>
              <a:t>Vetch</a:t>
            </a:r>
          </a:p>
          <a:p>
            <a:endParaRPr lang="en-US" dirty="0"/>
          </a:p>
          <a:p>
            <a:pPr marL="0" indent="0">
              <a:buNone/>
            </a:pPr>
            <a:endParaRPr lang="en-US" dirty="0"/>
          </a:p>
          <a:p>
            <a:pPr marL="0" indent="0">
              <a:buNone/>
            </a:pPr>
            <a:r>
              <a:rPr lang="en-US" dirty="0"/>
              <a:t>Spring Azure-</a:t>
            </a:r>
          </a:p>
          <a:p>
            <a:r>
              <a:rPr lang="en-US" dirty="0"/>
              <a:t>Dogwood</a:t>
            </a:r>
          </a:p>
          <a:p>
            <a:r>
              <a:rPr lang="en-US" dirty="0"/>
              <a:t>Viburnum</a:t>
            </a:r>
          </a:p>
        </p:txBody>
      </p:sp>
      <p:pic>
        <p:nvPicPr>
          <p:cNvPr id="5" name="Picture 4"/>
          <p:cNvPicPr>
            <a:picLocks noChangeAspect="1"/>
          </p:cNvPicPr>
          <p:nvPr/>
        </p:nvPicPr>
        <p:blipFill>
          <a:blip r:embed="rId3"/>
          <a:stretch>
            <a:fillRect/>
          </a:stretch>
        </p:blipFill>
        <p:spPr>
          <a:xfrm>
            <a:off x="3290650" y="2043835"/>
            <a:ext cx="2621507" cy="1749704"/>
          </a:xfrm>
          <a:prstGeom prst="rect">
            <a:avLst/>
          </a:prstGeom>
        </p:spPr>
      </p:pic>
      <p:pic>
        <p:nvPicPr>
          <p:cNvPr id="6" name="Picture 5"/>
          <p:cNvPicPr>
            <a:picLocks noChangeAspect="1"/>
          </p:cNvPicPr>
          <p:nvPr/>
        </p:nvPicPr>
        <p:blipFill>
          <a:blip r:embed="rId4"/>
          <a:stretch>
            <a:fillRect/>
          </a:stretch>
        </p:blipFill>
        <p:spPr>
          <a:xfrm>
            <a:off x="3360761" y="4257409"/>
            <a:ext cx="2481287" cy="1841152"/>
          </a:xfrm>
          <a:prstGeom prst="rect">
            <a:avLst/>
          </a:prstGeom>
        </p:spPr>
      </p:pic>
      <p:pic>
        <p:nvPicPr>
          <p:cNvPr id="7" name="Picture 6"/>
          <p:cNvPicPr>
            <a:picLocks noChangeAspect="1"/>
          </p:cNvPicPr>
          <p:nvPr/>
        </p:nvPicPr>
        <p:blipFill>
          <a:blip r:embed="rId5"/>
          <a:stretch>
            <a:fillRect/>
          </a:stretch>
        </p:blipFill>
        <p:spPr>
          <a:xfrm>
            <a:off x="8763000" y="1579965"/>
            <a:ext cx="2554445" cy="1786283"/>
          </a:xfrm>
          <a:prstGeom prst="rect">
            <a:avLst/>
          </a:prstGeom>
        </p:spPr>
      </p:pic>
      <p:pic>
        <p:nvPicPr>
          <p:cNvPr id="8" name="Picture 7"/>
          <p:cNvPicPr>
            <a:picLocks noChangeAspect="1"/>
          </p:cNvPicPr>
          <p:nvPr/>
        </p:nvPicPr>
        <p:blipFill>
          <a:blip r:embed="rId6"/>
          <a:stretch>
            <a:fillRect/>
          </a:stretch>
        </p:blipFill>
        <p:spPr>
          <a:xfrm>
            <a:off x="8940084" y="4257712"/>
            <a:ext cx="2200275" cy="2076450"/>
          </a:xfrm>
          <a:prstGeom prst="rect">
            <a:avLst/>
          </a:prstGeom>
        </p:spPr>
      </p:pic>
    </p:spTree>
    <p:extLst>
      <p:ext uri="{BB962C8B-B14F-4D97-AF65-F5344CB8AC3E}">
        <p14:creationId xmlns:p14="http://schemas.microsoft.com/office/powerpoint/2010/main" val="152641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 calcmode="lin" valueType="num">
                                      <p:cBhvr additive="base">
                                        <p:cTn id="5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 calcmode="lin" valueType="num">
                                      <p:cBhvr additive="base">
                                        <p:cTn id="5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
                                            <p:txEl>
                                              <p:pRg st="0" end="0"/>
                                            </p:txEl>
                                          </p:spTgt>
                                        </p:tgtEl>
                                        <p:attrNameLst>
                                          <p:attrName>style.visibility</p:attrName>
                                        </p:attrNameLst>
                                      </p:cBhvr>
                                      <p:to>
                                        <p:strVal val="visible"/>
                                      </p:to>
                                    </p:set>
                                    <p:anim calcmode="lin" valueType="num">
                                      <p:cBhvr additive="base">
                                        <p:cTn id="6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
                                            <p:txEl>
                                              <p:pRg st="1" end="1"/>
                                            </p:txEl>
                                          </p:spTgt>
                                        </p:tgtEl>
                                        <p:attrNameLst>
                                          <p:attrName>style.visibility</p:attrName>
                                        </p:attrNameLst>
                                      </p:cBhvr>
                                      <p:to>
                                        <p:strVal val="visible"/>
                                      </p:to>
                                    </p:set>
                                    <p:anim calcmode="lin" valueType="num">
                                      <p:cBhvr additive="base">
                                        <p:cTn id="7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
                                            <p:txEl>
                                              <p:pRg st="2" end="2"/>
                                            </p:txEl>
                                          </p:spTgt>
                                        </p:tgtEl>
                                        <p:attrNameLst>
                                          <p:attrName>style.visibility</p:attrName>
                                        </p:attrNameLst>
                                      </p:cBhvr>
                                      <p:to>
                                        <p:strVal val="visible"/>
                                      </p:to>
                                    </p:set>
                                    <p:anim calcmode="lin" valueType="num">
                                      <p:cBhvr additive="base">
                                        <p:cTn id="7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
                                            <p:txEl>
                                              <p:pRg st="3" end="3"/>
                                            </p:txEl>
                                          </p:spTgt>
                                        </p:tgtEl>
                                        <p:attrNameLst>
                                          <p:attrName>style.visibility</p:attrName>
                                        </p:attrNameLst>
                                      </p:cBhvr>
                                      <p:to>
                                        <p:strVal val="visible"/>
                                      </p:to>
                                    </p:set>
                                    <p:anim calcmode="lin" valueType="num">
                                      <p:cBhvr additive="base">
                                        <p:cTn id="8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4">
                                            <p:txEl>
                                              <p:pRg st="4" end="4"/>
                                            </p:txEl>
                                          </p:spTgt>
                                        </p:tgtEl>
                                        <p:attrNameLst>
                                          <p:attrName>style.visibility</p:attrName>
                                        </p:attrNameLst>
                                      </p:cBhvr>
                                      <p:to>
                                        <p:strVal val="visible"/>
                                      </p:to>
                                    </p:set>
                                    <p:anim calcmode="lin" valueType="num">
                                      <p:cBhvr additive="base">
                                        <p:cTn id="8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additive="base">
                                        <p:cTn id="91" dur="500" fill="hold"/>
                                        <p:tgtEl>
                                          <p:spTgt spid="8"/>
                                        </p:tgtEl>
                                        <p:attrNameLst>
                                          <p:attrName>ppt_x</p:attrName>
                                        </p:attrNameLst>
                                      </p:cBhvr>
                                      <p:tavLst>
                                        <p:tav tm="0">
                                          <p:val>
                                            <p:strVal val="#ppt_x"/>
                                          </p:val>
                                        </p:tav>
                                        <p:tav tm="100000">
                                          <p:val>
                                            <p:strVal val="#ppt_x"/>
                                          </p:val>
                                        </p:tav>
                                      </p:tavLst>
                                    </p:anim>
                                    <p:anim calcmode="lin" valueType="num">
                                      <p:cBhvr additive="base">
                                        <p:cTn id="9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
                                            <p:txEl>
                                              <p:pRg st="7" end="7"/>
                                            </p:txEl>
                                          </p:spTgt>
                                        </p:tgtEl>
                                        <p:attrNameLst>
                                          <p:attrName>style.visibility</p:attrName>
                                        </p:attrNameLst>
                                      </p:cBhvr>
                                      <p:to>
                                        <p:strVal val="visible"/>
                                      </p:to>
                                    </p:set>
                                    <p:anim calcmode="lin" valueType="num">
                                      <p:cBhvr additive="base">
                                        <p:cTn id="9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4">
                                            <p:txEl>
                                              <p:pRg st="8" end="8"/>
                                            </p:txEl>
                                          </p:spTgt>
                                        </p:tgtEl>
                                        <p:attrNameLst>
                                          <p:attrName>style.visibility</p:attrName>
                                        </p:attrNameLst>
                                      </p:cBhvr>
                                      <p:to>
                                        <p:strVal val="visible"/>
                                      </p:to>
                                    </p:set>
                                    <p:anim calcmode="lin" valueType="num">
                                      <p:cBhvr additive="base">
                                        <p:cTn id="10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4">
                                            <p:txEl>
                                              <p:pRg st="8" end="8"/>
                                            </p:txEl>
                                          </p:spTgt>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4">
                                            <p:txEl>
                                              <p:pRg st="9" end="9"/>
                                            </p:txEl>
                                          </p:spTgt>
                                        </p:tgtEl>
                                        <p:attrNameLst>
                                          <p:attrName>style.visibility</p:attrName>
                                        </p:attrNameLst>
                                      </p:cBhvr>
                                      <p:to>
                                        <p:strVal val="visible"/>
                                      </p:to>
                                    </p:set>
                                    <p:anim calcmode="lin" valueType="num">
                                      <p:cBhvr additive="base">
                                        <p:cTn id="10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760351"/>
          </a:xfrm>
          <a:noFill/>
        </p:spPr>
        <p:txBody>
          <a:bodyPr/>
          <a:lstStyle/>
          <a:p>
            <a:pPr algn="ctr"/>
            <a:r>
              <a:rPr lang="en-US" dirty="0"/>
              <a:t>Diversity…Food Plants</a:t>
            </a:r>
          </a:p>
        </p:txBody>
      </p:sp>
      <p:sp>
        <p:nvSpPr>
          <p:cNvPr id="3" name="Content Placeholder 2"/>
          <p:cNvSpPr>
            <a:spLocks noGrp="1"/>
          </p:cNvSpPr>
          <p:nvPr>
            <p:ph sz="half" idx="1"/>
          </p:nvPr>
        </p:nvSpPr>
        <p:spPr>
          <a:xfrm>
            <a:off x="838200" y="1825625"/>
            <a:ext cx="5181600" cy="4861778"/>
          </a:xfrm>
        </p:spPr>
        <p:txBody>
          <a:bodyPr>
            <a:normAutofit fontScale="70000" lnSpcReduction="20000"/>
          </a:bodyPr>
          <a:lstStyle/>
          <a:p>
            <a:pPr marL="0" indent="0">
              <a:buNone/>
            </a:pPr>
            <a:r>
              <a:rPr lang="en-US" dirty="0" err="1"/>
              <a:t>Cecropia</a:t>
            </a:r>
            <a:r>
              <a:rPr lang="en-US" dirty="0"/>
              <a:t> Moth</a:t>
            </a:r>
          </a:p>
          <a:p>
            <a:r>
              <a:rPr lang="en-US" dirty="0"/>
              <a:t>Apple</a:t>
            </a:r>
          </a:p>
          <a:p>
            <a:r>
              <a:rPr lang="en-US" dirty="0"/>
              <a:t>Box elder</a:t>
            </a:r>
          </a:p>
          <a:p>
            <a:r>
              <a:rPr lang="en-US" dirty="0"/>
              <a:t>Cherry</a:t>
            </a:r>
          </a:p>
          <a:p>
            <a:r>
              <a:rPr lang="en-US" dirty="0"/>
              <a:t>Lilac</a:t>
            </a:r>
          </a:p>
          <a:p>
            <a:r>
              <a:rPr lang="en-US" dirty="0"/>
              <a:t>Willow</a:t>
            </a:r>
          </a:p>
          <a:p>
            <a:r>
              <a:rPr lang="en-US" dirty="0"/>
              <a:t>Poplar</a:t>
            </a:r>
          </a:p>
          <a:p>
            <a:pPr marL="0" indent="0">
              <a:buNone/>
            </a:pPr>
            <a:endParaRPr lang="en-US" dirty="0"/>
          </a:p>
          <a:p>
            <a:pPr marL="0" indent="0">
              <a:buNone/>
            </a:pPr>
            <a:r>
              <a:rPr lang="en-US" dirty="0"/>
              <a:t>Polyphemus Moth-</a:t>
            </a:r>
          </a:p>
          <a:p>
            <a:r>
              <a:rPr lang="en-US" dirty="0"/>
              <a:t>Rose</a:t>
            </a:r>
          </a:p>
          <a:p>
            <a:r>
              <a:rPr lang="en-US" dirty="0"/>
              <a:t>Birch</a:t>
            </a:r>
          </a:p>
          <a:p>
            <a:r>
              <a:rPr lang="en-US" dirty="0"/>
              <a:t>Willow</a:t>
            </a:r>
          </a:p>
        </p:txBody>
      </p:sp>
      <p:sp>
        <p:nvSpPr>
          <p:cNvPr id="4" name="Content Placeholder 3"/>
          <p:cNvSpPr>
            <a:spLocks noGrp="1"/>
          </p:cNvSpPr>
          <p:nvPr>
            <p:ph sz="half" idx="2"/>
          </p:nvPr>
        </p:nvSpPr>
        <p:spPr>
          <a:xfrm>
            <a:off x="5954973" y="1825625"/>
            <a:ext cx="5181600" cy="4861778"/>
          </a:xfrm>
        </p:spPr>
        <p:txBody>
          <a:bodyPr>
            <a:normAutofit fontScale="70000" lnSpcReduction="20000"/>
          </a:bodyPr>
          <a:lstStyle/>
          <a:p>
            <a:pPr marL="0" indent="0">
              <a:buNone/>
            </a:pPr>
            <a:r>
              <a:rPr lang="en-US" dirty="0"/>
              <a:t>Luna Moth-</a:t>
            </a:r>
          </a:p>
          <a:p>
            <a:r>
              <a:rPr lang="en-US" dirty="0"/>
              <a:t>Birch</a:t>
            </a:r>
          </a:p>
          <a:p>
            <a:r>
              <a:rPr lang="en-US" dirty="0"/>
              <a:t>Hickory </a:t>
            </a:r>
          </a:p>
          <a:p>
            <a:r>
              <a:rPr lang="en-US" dirty="0"/>
              <a:t>Walnut</a:t>
            </a:r>
          </a:p>
          <a:p>
            <a:endParaRPr lang="en-US" dirty="0"/>
          </a:p>
          <a:p>
            <a:endParaRPr lang="en-US" dirty="0"/>
          </a:p>
          <a:p>
            <a:endParaRPr lang="en-US" dirty="0"/>
          </a:p>
          <a:p>
            <a:pPr marL="0" indent="0">
              <a:buNone/>
            </a:pPr>
            <a:r>
              <a:rPr lang="en-US" dirty="0"/>
              <a:t>Hummingbird Clearwing-</a:t>
            </a:r>
          </a:p>
          <a:p>
            <a:r>
              <a:rPr lang="en-US" dirty="0"/>
              <a:t>Viburnum</a:t>
            </a:r>
          </a:p>
          <a:p>
            <a:endParaRPr lang="en-US" dirty="0"/>
          </a:p>
          <a:p>
            <a:pPr marL="0" indent="0">
              <a:buNone/>
            </a:pPr>
            <a:endParaRPr lang="en-US" dirty="0"/>
          </a:p>
        </p:txBody>
      </p:sp>
      <p:pic>
        <p:nvPicPr>
          <p:cNvPr id="6" name="Picture 5"/>
          <p:cNvPicPr>
            <a:picLocks noChangeAspect="1"/>
          </p:cNvPicPr>
          <p:nvPr/>
        </p:nvPicPr>
        <p:blipFill>
          <a:blip r:embed="rId3"/>
          <a:stretch>
            <a:fillRect/>
          </a:stretch>
        </p:blipFill>
        <p:spPr>
          <a:xfrm>
            <a:off x="2784143" y="5472507"/>
            <a:ext cx="2558885" cy="1349833"/>
          </a:xfrm>
          <a:prstGeom prst="rect">
            <a:avLst/>
          </a:prstGeom>
        </p:spPr>
      </p:pic>
      <p:pic>
        <p:nvPicPr>
          <p:cNvPr id="7" name="Picture 6"/>
          <p:cNvPicPr>
            <a:picLocks noChangeAspect="1"/>
          </p:cNvPicPr>
          <p:nvPr/>
        </p:nvPicPr>
        <p:blipFill rotWithShape="1">
          <a:blip r:embed="rId4"/>
          <a:srcRect l="17767" t="8279" r="13459" b="7557"/>
          <a:stretch/>
        </p:blipFill>
        <p:spPr>
          <a:xfrm>
            <a:off x="8460402" y="1825625"/>
            <a:ext cx="2702741" cy="2639255"/>
          </a:xfrm>
          <a:prstGeom prst="rect">
            <a:avLst/>
          </a:prstGeom>
        </p:spPr>
      </p:pic>
      <p:pic>
        <p:nvPicPr>
          <p:cNvPr id="8" name="Picture 7"/>
          <p:cNvPicPr>
            <a:picLocks noChangeAspect="1"/>
          </p:cNvPicPr>
          <p:nvPr/>
        </p:nvPicPr>
        <p:blipFill>
          <a:blip r:embed="rId5"/>
          <a:stretch>
            <a:fillRect/>
          </a:stretch>
        </p:blipFill>
        <p:spPr>
          <a:xfrm>
            <a:off x="2784143" y="2608689"/>
            <a:ext cx="2781300" cy="1647825"/>
          </a:xfrm>
          <a:prstGeom prst="rect">
            <a:avLst/>
          </a:prstGeom>
        </p:spPr>
      </p:pic>
      <p:pic>
        <p:nvPicPr>
          <p:cNvPr id="9" name="Picture 8"/>
          <p:cNvPicPr>
            <a:picLocks noChangeAspect="1"/>
          </p:cNvPicPr>
          <p:nvPr/>
        </p:nvPicPr>
        <p:blipFill>
          <a:blip r:embed="rId6"/>
          <a:stretch>
            <a:fillRect/>
          </a:stretch>
        </p:blipFill>
        <p:spPr>
          <a:xfrm>
            <a:off x="8245819" y="5072636"/>
            <a:ext cx="2578832" cy="1749704"/>
          </a:xfrm>
          <a:prstGeom prst="rect">
            <a:avLst/>
          </a:prstGeom>
        </p:spPr>
      </p:pic>
    </p:spTree>
    <p:extLst>
      <p:ext uri="{BB962C8B-B14F-4D97-AF65-F5344CB8AC3E}">
        <p14:creationId xmlns:p14="http://schemas.microsoft.com/office/powerpoint/2010/main" val="258449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ppt_x"/>
                                          </p:val>
                                        </p:tav>
                                        <p:tav tm="100000">
                                          <p:val>
                                            <p:strVal val="#ppt_x"/>
                                          </p:val>
                                        </p:tav>
                                      </p:tavLst>
                                    </p:anim>
                                    <p:anim calcmode="lin" valueType="num">
                                      <p:cBhvr additive="base">
                                        <p:cTn id="6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0" end="0"/>
                                            </p:txEl>
                                          </p:spTgt>
                                        </p:tgtEl>
                                        <p:attrNameLst>
                                          <p:attrName>style.visibility</p:attrName>
                                        </p:attrNameLst>
                                      </p:cBhvr>
                                      <p:to>
                                        <p:strVal val="visible"/>
                                      </p:to>
                                    </p:set>
                                    <p:anim calcmode="lin" valueType="num">
                                      <p:cBhvr additive="base">
                                        <p:cTn id="7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
                                            <p:txEl>
                                              <p:pRg st="1" end="1"/>
                                            </p:txEl>
                                          </p:spTgt>
                                        </p:tgtEl>
                                        <p:attrNameLst>
                                          <p:attrName>style.visibility</p:attrName>
                                        </p:attrNameLst>
                                      </p:cBhvr>
                                      <p:to>
                                        <p:strVal val="visible"/>
                                      </p:to>
                                    </p:set>
                                    <p:anim calcmode="lin" valueType="num">
                                      <p:cBhvr additive="base">
                                        <p:cTn id="7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
                                            <p:txEl>
                                              <p:pRg st="2" end="2"/>
                                            </p:txEl>
                                          </p:spTgt>
                                        </p:tgtEl>
                                        <p:attrNameLst>
                                          <p:attrName>style.visibility</p:attrName>
                                        </p:attrNameLst>
                                      </p:cBhvr>
                                      <p:to>
                                        <p:strVal val="visible"/>
                                      </p:to>
                                    </p:set>
                                    <p:anim calcmode="lin" valueType="num">
                                      <p:cBhvr additive="base">
                                        <p:cTn id="8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4">
                                            <p:txEl>
                                              <p:pRg st="3" end="3"/>
                                            </p:txEl>
                                          </p:spTgt>
                                        </p:tgtEl>
                                        <p:attrNameLst>
                                          <p:attrName>style.visibility</p:attrName>
                                        </p:attrNameLst>
                                      </p:cBhvr>
                                      <p:to>
                                        <p:strVal val="visible"/>
                                      </p:to>
                                    </p:set>
                                    <p:anim calcmode="lin" valueType="num">
                                      <p:cBhvr additive="base">
                                        <p:cTn id="8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additive="base">
                                        <p:cTn id="91" dur="500" fill="hold"/>
                                        <p:tgtEl>
                                          <p:spTgt spid="9"/>
                                        </p:tgtEl>
                                        <p:attrNameLst>
                                          <p:attrName>ppt_x</p:attrName>
                                        </p:attrNameLst>
                                      </p:cBhvr>
                                      <p:tavLst>
                                        <p:tav tm="0">
                                          <p:val>
                                            <p:strVal val="#ppt_x"/>
                                          </p:val>
                                        </p:tav>
                                        <p:tav tm="100000">
                                          <p:val>
                                            <p:strVal val="#ppt_x"/>
                                          </p:val>
                                        </p:tav>
                                      </p:tavLst>
                                    </p:anim>
                                    <p:anim calcmode="lin" valueType="num">
                                      <p:cBhvr additive="base">
                                        <p:cTn id="9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
                                            <p:txEl>
                                              <p:pRg st="7" end="7"/>
                                            </p:txEl>
                                          </p:spTgt>
                                        </p:tgtEl>
                                        <p:attrNameLst>
                                          <p:attrName>style.visibility</p:attrName>
                                        </p:attrNameLst>
                                      </p:cBhvr>
                                      <p:to>
                                        <p:strVal val="visible"/>
                                      </p:to>
                                    </p:set>
                                    <p:anim calcmode="lin" valueType="num">
                                      <p:cBhvr additive="base">
                                        <p:cTn id="9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4">
                                            <p:txEl>
                                              <p:pRg st="8" end="8"/>
                                            </p:txEl>
                                          </p:spTgt>
                                        </p:tgtEl>
                                        <p:attrNameLst>
                                          <p:attrName>style.visibility</p:attrName>
                                        </p:attrNameLst>
                                      </p:cBhvr>
                                      <p:to>
                                        <p:strVal val="visible"/>
                                      </p:to>
                                    </p:set>
                                    <p:anim calcmode="lin" valueType="num">
                                      <p:cBhvr additive="base">
                                        <p:cTn id="10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825017"/>
          </a:xfrm>
          <a:noFill/>
        </p:spPr>
        <p:txBody>
          <a:bodyPr/>
          <a:lstStyle/>
          <a:p>
            <a:pPr algn="ctr"/>
            <a:r>
              <a:rPr lang="en-US" dirty="0"/>
              <a:t>Plant Diversity = Pollinator Diversity!</a:t>
            </a:r>
          </a:p>
        </p:txBody>
      </p:sp>
      <p:sp>
        <p:nvSpPr>
          <p:cNvPr id="3" name="Content Placeholder 2"/>
          <p:cNvSpPr>
            <a:spLocks noGrp="1"/>
          </p:cNvSpPr>
          <p:nvPr>
            <p:ph sz="half" idx="1"/>
          </p:nvPr>
        </p:nvSpPr>
        <p:spPr/>
        <p:txBody>
          <a:bodyPr/>
          <a:lstStyle/>
          <a:p>
            <a:pPr marL="0" indent="0">
              <a:buNone/>
            </a:pPr>
            <a:r>
              <a:rPr lang="en-US" dirty="0"/>
              <a:t>Deciduous Trees-</a:t>
            </a:r>
          </a:p>
          <a:p>
            <a:r>
              <a:rPr lang="en-US" dirty="0"/>
              <a:t>Birch</a:t>
            </a:r>
          </a:p>
          <a:p>
            <a:r>
              <a:rPr lang="en-US" dirty="0"/>
              <a:t>Hawthorn</a:t>
            </a:r>
          </a:p>
          <a:p>
            <a:r>
              <a:rPr lang="en-US" dirty="0"/>
              <a:t>Serviceberry</a:t>
            </a:r>
          </a:p>
          <a:p>
            <a:r>
              <a:rPr lang="en-US" dirty="0"/>
              <a:t>Cherry</a:t>
            </a:r>
          </a:p>
          <a:p>
            <a:r>
              <a:rPr lang="en-US" dirty="0"/>
              <a:t>Poplar</a:t>
            </a:r>
          </a:p>
          <a:p>
            <a:r>
              <a:rPr lang="en-US"/>
              <a:t>Oak***</a:t>
            </a:r>
            <a:endParaRPr lang="en-US" dirty="0"/>
          </a:p>
        </p:txBody>
      </p:sp>
      <p:pic>
        <p:nvPicPr>
          <p:cNvPr id="5" name="Content Placeholder 4"/>
          <p:cNvPicPr>
            <a:picLocks noGrp="1" noChangeAspect="1"/>
          </p:cNvPicPr>
          <p:nvPr>
            <p:ph sz="half" idx="2"/>
          </p:nvPr>
        </p:nvPicPr>
        <p:blipFill>
          <a:blip r:embed="rId3"/>
          <a:stretch>
            <a:fillRect/>
          </a:stretch>
        </p:blipFill>
        <p:spPr>
          <a:xfrm>
            <a:off x="8488907" y="1690688"/>
            <a:ext cx="3121707" cy="5147934"/>
          </a:xfrm>
          <a:prstGeom prst="rect">
            <a:avLst/>
          </a:prstGeom>
        </p:spPr>
      </p:pic>
      <p:pic>
        <p:nvPicPr>
          <p:cNvPr id="6" name="Picture 5"/>
          <p:cNvPicPr>
            <a:picLocks noChangeAspect="1"/>
          </p:cNvPicPr>
          <p:nvPr/>
        </p:nvPicPr>
        <p:blipFill>
          <a:blip r:embed="rId4"/>
          <a:stretch>
            <a:fillRect/>
          </a:stretch>
        </p:blipFill>
        <p:spPr>
          <a:xfrm>
            <a:off x="4465178" y="1824042"/>
            <a:ext cx="3261643" cy="4352921"/>
          </a:xfrm>
          <a:prstGeom prst="rect">
            <a:avLst/>
          </a:prstGeom>
        </p:spPr>
      </p:pic>
    </p:spTree>
    <p:extLst>
      <p:ext uri="{BB962C8B-B14F-4D97-AF65-F5344CB8AC3E}">
        <p14:creationId xmlns:p14="http://schemas.microsoft.com/office/powerpoint/2010/main" val="202653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additive="base">
                                        <p:cTn id="5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378"/>
            <a:ext cx="10515600" cy="995724"/>
          </a:xfrm>
          <a:noFill/>
        </p:spPr>
        <p:txBody>
          <a:bodyPr/>
          <a:lstStyle/>
          <a:p>
            <a:pPr algn="ctr"/>
            <a:r>
              <a:rPr lang="en-US" dirty="0"/>
              <a:t>Plant Diversity = Pollinator Diversity!</a:t>
            </a:r>
          </a:p>
        </p:txBody>
      </p:sp>
      <p:sp>
        <p:nvSpPr>
          <p:cNvPr id="3" name="Content Placeholder 2"/>
          <p:cNvSpPr>
            <a:spLocks noGrp="1"/>
          </p:cNvSpPr>
          <p:nvPr>
            <p:ph sz="half" idx="1"/>
          </p:nvPr>
        </p:nvSpPr>
        <p:spPr>
          <a:xfrm>
            <a:off x="684818" y="1756240"/>
            <a:ext cx="5181600" cy="4351338"/>
          </a:xfrm>
        </p:spPr>
        <p:txBody>
          <a:bodyPr/>
          <a:lstStyle/>
          <a:p>
            <a:pPr marL="0" indent="0">
              <a:buNone/>
            </a:pPr>
            <a:r>
              <a:rPr lang="en-US" dirty="0"/>
              <a:t>Evergreen Trees-</a:t>
            </a:r>
          </a:p>
          <a:p>
            <a:r>
              <a:rPr lang="en-US" dirty="0"/>
              <a:t>Eastern Red Cedar</a:t>
            </a:r>
          </a:p>
          <a:p>
            <a:r>
              <a:rPr lang="en-US" dirty="0"/>
              <a:t>Northern White Cedar</a:t>
            </a:r>
          </a:p>
          <a:p>
            <a:r>
              <a:rPr lang="en-US" dirty="0"/>
              <a:t>Pine</a:t>
            </a:r>
          </a:p>
          <a:p>
            <a:r>
              <a:rPr lang="en-US" dirty="0"/>
              <a:t>Spruce</a:t>
            </a:r>
          </a:p>
        </p:txBody>
      </p:sp>
      <p:pic>
        <p:nvPicPr>
          <p:cNvPr id="5" name="Content Placeholder 4"/>
          <p:cNvPicPr>
            <a:picLocks noGrp="1" noChangeAspect="1"/>
          </p:cNvPicPr>
          <p:nvPr>
            <p:ph sz="half" idx="2"/>
          </p:nvPr>
        </p:nvPicPr>
        <p:blipFill>
          <a:blip r:embed="rId3"/>
          <a:stretch>
            <a:fillRect/>
          </a:stretch>
        </p:blipFill>
        <p:spPr>
          <a:xfrm>
            <a:off x="5462494" y="1410773"/>
            <a:ext cx="2999492" cy="2255716"/>
          </a:xfrm>
          <a:prstGeom prst="rect">
            <a:avLst/>
          </a:prstGeom>
        </p:spPr>
      </p:pic>
      <p:pic>
        <p:nvPicPr>
          <p:cNvPr id="7" name="Picture 6"/>
          <p:cNvPicPr>
            <a:picLocks noChangeAspect="1"/>
          </p:cNvPicPr>
          <p:nvPr/>
        </p:nvPicPr>
        <p:blipFill>
          <a:blip r:embed="rId4"/>
          <a:stretch>
            <a:fillRect/>
          </a:stretch>
        </p:blipFill>
        <p:spPr>
          <a:xfrm>
            <a:off x="3523265" y="3860445"/>
            <a:ext cx="2572735" cy="2859272"/>
          </a:xfrm>
          <a:prstGeom prst="rect">
            <a:avLst/>
          </a:prstGeom>
        </p:spPr>
      </p:pic>
      <p:pic>
        <p:nvPicPr>
          <p:cNvPr id="8" name="Picture 7"/>
          <p:cNvPicPr>
            <a:picLocks noChangeAspect="1"/>
          </p:cNvPicPr>
          <p:nvPr/>
        </p:nvPicPr>
        <p:blipFill>
          <a:blip r:embed="rId5"/>
          <a:stretch>
            <a:fillRect/>
          </a:stretch>
        </p:blipFill>
        <p:spPr>
          <a:xfrm>
            <a:off x="8704865" y="2006214"/>
            <a:ext cx="3261643" cy="4346825"/>
          </a:xfrm>
          <a:prstGeom prst="rect">
            <a:avLst/>
          </a:prstGeom>
        </p:spPr>
      </p:pic>
    </p:spTree>
    <p:extLst>
      <p:ext uri="{BB962C8B-B14F-4D97-AF65-F5344CB8AC3E}">
        <p14:creationId xmlns:p14="http://schemas.microsoft.com/office/powerpoint/2010/main" val="356093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8E5E3-7D43-1722-8725-1E59F517FA52}"/>
              </a:ext>
            </a:extLst>
          </p:cNvPr>
          <p:cNvSpPr>
            <a:spLocks noGrp="1"/>
          </p:cNvSpPr>
          <p:nvPr>
            <p:ph type="title"/>
          </p:nvPr>
        </p:nvSpPr>
        <p:spPr/>
        <p:txBody>
          <a:bodyPr/>
          <a:lstStyle/>
          <a:p>
            <a:r>
              <a:rPr lang="en-US" dirty="0"/>
              <a:t>Question #1</a:t>
            </a:r>
          </a:p>
        </p:txBody>
      </p:sp>
      <p:sp>
        <p:nvSpPr>
          <p:cNvPr id="3" name="Content Placeholder 2">
            <a:extLst>
              <a:ext uri="{FF2B5EF4-FFF2-40B4-BE49-F238E27FC236}">
                <a16:creationId xmlns:a16="http://schemas.microsoft.com/office/drawing/2014/main" id="{CA1D75AB-392B-6475-2F51-838123F373E3}"/>
              </a:ext>
            </a:extLst>
          </p:cNvPr>
          <p:cNvSpPr>
            <a:spLocks noGrp="1"/>
          </p:cNvSpPr>
          <p:nvPr>
            <p:ph idx="1"/>
          </p:nvPr>
        </p:nvSpPr>
        <p:spPr/>
        <p:txBody>
          <a:bodyPr/>
          <a:lstStyle/>
          <a:p>
            <a:r>
              <a:rPr lang="en-US" dirty="0"/>
              <a:t>What pollinators are you familiar with now?</a:t>
            </a:r>
          </a:p>
        </p:txBody>
      </p:sp>
    </p:spTree>
    <p:extLst>
      <p:ext uri="{BB962C8B-B14F-4D97-AF65-F5344CB8AC3E}">
        <p14:creationId xmlns:p14="http://schemas.microsoft.com/office/powerpoint/2010/main" val="298909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8367"/>
            <a:ext cx="10515600" cy="851284"/>
          </a:xfrm>
          <a:noFill/>
        </p:spPr>
        <p:txBody>
          <a:bodyPr/>
          <a:lstStyle/>
          <a:p>
            <a:pPr algn="ctr"/>
            <a:r>
              <a:rPr lang="en-US" dirty="0"/>
              <a:t>Plant Diversity = Pollinator Diversity!</a:t>
            </a:r>
          </a:p>
        </p:txBody>
      </p:sp>
      <p:sp>
        <p:nvSpPr>
          <p:cNvPr id="3" name="Content Placeholder 2"/>
          <p:cNvSpPr>
            <a:spLocks noGrp="1"/>
          </p:cNvSpPr>
          <p:nvPr>
            <p:ph sz="half" idx="1"/>
          </p:nvPr>
        </p:nvSpPr>
        <p:spPr/>
        <p:txBody>
          <a:bodyPr>
            <a:normAutofit fontScale="77500" lnSpcReduction="20000"/>
          </a:bodyPr>
          <a:lstStyle/>
          <a:p>
            <a:pPr marL="0" indent="0">
              <a:buNone/>
            </a:pPr>
            <a:r>
              <a:rPr lang="en-US" dirty="0"/>
              <a:t>Shrubs-</a:t>
            </a:r>
          </a:p>
          <a:p>
            <a:r>
              <a:rPr lang="en-US" dirty="0"/>
              <a:t>Dogwood</a:t>
            </a:r>
          </a:p>
          <a:p>
            <a:r>
              <a:rPr lang="en-US" dirty="0"/>
              <a:t>Chokeberry</a:t>
            </a:r>
          </a:p>
          <a:p>
            <a:r>
              <a:rPr lang="en-US" dirty="0"/>
              <a:t>Currant/Gooseberry</a:t>
            </a:r>
          </a:p>
          <a:p>
            <a:r>
              <a:rPr lang="en-US" dirty="0"/>
              <a:t>Ninebark</a:t>
            </a:r>
          </a:p>
          <a:p>
            <a:r>
              <a:rPr lang="en-US" dirty="0"/>
              <a:t>Elderberry</a:t>
            </a:r>
          </a:p>
          <a:p>
            <a:r>
              <a:rPr lang="en-US" dirty="0"/>
              <a:t>Raspberry/Blackberry</a:t>
            </a:r>
          </a:p>
          <a:p>
            <a:r>
              <a:rPr lang="en-US" dirty="0"/>
              <a:t>Willow</a:t>
            </a:r>
          </a:p>
          <a:p>
            <a:pPr marL="0" indent="0">
              <a:buNone/>
            </a:pPr>
            <a:r>
              <a:rPr lang="en-US" dirty="0"/>
              <a:t>Vine-</a:t>
            </a:r>
          </a:p>
          <a:p>
            <a:r>
              <a:rPr lang="en-US" dirty="0"/>
              <a:t>Virginia Creeper</a:t>
            </a:r>
          </a:p>
        </p:txBody>
      </p:sp>
      <p:pic>
        <p:nvPicPr>
          <p:cNvPr id="5" name="Content Placeholder 4"/>
          <p:cNvPicPr>
            <a:picLocks noGrp="1" noChangeAspect="1"/>
          </p:cNvPicPr>
          <p:nvPr>
            <p:ph sz="half" idx="2"/>
          </p:nvPr>
        </p:nvPicPr>
        <p:blipFill>
          <a:blip r:embed="rId3"/>
          <a:stretch>
            <a:fillRect/>
          </a:stretch>
        </p:blipFill>
        <p:spPr>
          <a:xfrm>
            <a:off x="8185410" y="2449727"/>
            <a:ext cx="3529890" cy="3103133"/>
          </a:xfrm>
          <a:prstGeom prst="rect">
            <a:avLst/>
          </a:prstGeom>
        </p:spPr>
      </p:pic>
      <p:pic>
        <p:nvPicPr>
          <p:cNvPr id="6" name="Picture 5"/>
          <p:cNvPicPr>
            <a:picLocks noChangeAspect="1"/>
          </p:cNvPicPr>
          <p:nvPr/>
        </p:nvPicPr>
        <p:blipFill>
          <a:blip r:embed="rId4"/>
          <a:stretch>
            <a:fillRect/>
          </a:stretch>
        </p:blipFill>
        <p:spPr>
          <a:xfrm>
            <a:off x="4379138" y="1690688"/>
            <a:ext cx="2952870" cy="2360321"/>
          </a:xfrm>
          <a:prstGeom prst="rect">
            <a:avLst/>
          </a:prstGeom>
        </p:spPr>
      </p:pic>
      <p:pic>
        <p:nvPicPr>
          <p:cNvPr id="7" name="Picture 6"/>
          <p:cNvPicPr>
            <a:picLocks noChangeAspect="1"/>
          </p:cNvPicPr>
          <p:nvPr/>
        </p:nvPicPr>
        <p:blipFill>
          <a:blip r:embed="rId5"/>
          <a:stretch>
            <a:fillRect/>
          </a:stretch>
        </p:blipFill>
        <p:spPr>
          <a:xfrm>
            <a:off x="4546427" y="4464527"/>
            <a:ext cx="3262918" cy="2393473"/>
          </a:xfrm>
          <a:prstGeom prst="rect">
            <a:avLst/>
          </a:prstGeom>
        </p:spPr>
      </p:pic>
    </p:spTree>
    <p:extLst>
      <p:ext uri="{BB962C8B-B14F-4D97-AF65-F5344CB8AC3E}">
        <p14:creationId xmlns:p14="http://schemas.microsoft.com/office/powerpoint/2010/main" val="326202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additive="base">
                                        <p:cTn id="5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ppt_x"/>
                                          </p:val>
                                        </p:tav>
                                        <p:tav tm="100000">
                                          <p:val>
                                            <p:strVal val="#ppt_x"/>
                                          </p:val>
                                        </p:tav>
                                      </p:tavLst>
                                    </p:anim>
                                    <p:anim calcmode="lin" valueType="num">
                                      <p:cBhvr additive="base">
                                        <p:cTn id="6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additive="base">
                                        <p:cTn id="7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9" end="9"/>
                                            </p:txEl>
                                          </p:spTgt>
                                        </p:tgtEl>
                                        <p:attrNameLst>
                                          <p:attrName>style.visibility</p:attrName>
                                        </p:attrNameLst>
                                      </p:cBhvr>
                                      <p:to>
                                        <p:strVal val="visible"/>
                                      </p:to>
                                    </p:set>
                                    <p:anim calcmode="lin" valueType="num">
                                      <p:cBhvr additive="base">
                                        <p:cTn id="7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717" y="106374"/>
            <a:ext cx="10515600" cy="870979"/>
          </a:xfrm>
          <a:noFill/>
        </p:spPr>
        <p:txBody>
          <a:bodyPr/>
          <a:lstStyle/>
          <a:p>
            <a:pPr algn="ctr"/>
            <a:r>
              <a:rPr lang="en-US" dirty="0"/>
              <a:t>Plant Diversity = Pollinator Diversity!</a:t>
            </a:r>
          </a:p>
        </p:txBody>
      </p:sp>
      <p:sp>
        <p:nvSpPr>
          <p:cNvPr id="3" name="Content Placeholder 2"/>
          <p:cNvSpPr>
            <a:spLocks noGrp="1"/>
          </p:cNvSpPr>
          <p:nvPr>
            <p:ph sz="half" idx="1"/>
          </p:nvPr>
        </p:nvSpPr>
        <p:spPr>
          <a:xfrm>
            <a:off x="123313" y="1367474"/>
            <a:ext cx="5181600" cy="5032375"/>
          </a:xfrm>
        </p:spPr>
        <p:txBody>
          <a:bodyPr>
            <a:normAutofit fontScale="70000" lnSpcReduction="20000"/>
          </a:bodyPr>
          <a:lstStyle/>
          <a:p>
            <a:pPr marL="0" indent="0">
              <a:buNone/>
            </a:pPr>
            <a:endParaRPr lang="en-US" dirty="0"/>
          </a:p>
          <a:p>
            <a:pPr marL="0" indent="0">
              <a:buNone/>
            </a:pPr>
            <a:r>
              <a:rPr lang="en-US" dirty="0"/>
              <a:t>Perennials (wildflowers)-</a:t>
            </a:r>
          </a:p>
          <a:p>
            <a:r>
              <a:rPr lang="en-US" dirty="0"/>
              <a:t>Sunflower</a:t>
            </a:r>
          </a:p>
          <a:p>
            <a:r>
              <a:rPr lang="en-US" dirty="0"/>
              <a:t>Milkweed</a:t>
            </a:r>
          </a:p>
          <a:p>
            <a:r>
              <a:rPr lang="en-US" dirty="0"/>
              <a:t>Bee Balm</a:t>
            </a:r>
          </a:p>
          <a:p>
            <a:r>
              <a:rPr lang="en-US" dirty="0"/>
              <a:t>Purple Coneflower</a:t>
            </a:r>
          </a:p>
          <a:p>
            <a:r>
              <a:rPr lang="en-US" dirty="0"/>
              <a:t>Black-eyed Susan</a:t>
            </a:r>
          </a:p>
          <a:p>
            <a:r>
              <a:rPr lang="en-US" dirty="0"/>
              <a:t>Meadowsweet</a:t>
            </a:r>
          </a:p>
          <a:p>
            <a:r>
              <a:rPr lang="en-US" dirty="0"/>
              <a:t>Cardinal flower</a:t>
            </a:r>
          </a:p>
          <a:p>
            <a:r>
              <a:rPr lang="en-US" dirty="0"/>
              <a:t>Columbine</a:t>
            </a:r>
          </a:p>
          <a:p>
            <a:r>
              <a:rPr lang="en-US" dirty="0"/>
              <a:t>Joe </a:t>
            </a:r>
            <a:r>
              <a:rPr lang="en-US" dirty="0" err="1"/>
              <a:t>Pye</a:t>
            </a:r>
            <a:r>
              <a:rPr lang="en-US" dirty="0"/>
              <a:t> Weed</a:t>
            </a:r>
          </a:p>
          <a:p>
            <a:r>
              <a:rPr lang="en-US" dirty="0"/>
              <a:t>Goldenrod</a:t>
            </a:r>
          </a:p>
        </p:txBody>
      </p:sp>
      <p:pic>
        <p:nvPicPr>
          <p:cNvPr id="5" name="Content Placeholder 4"/>
          <p:cNvPicPr>
            <a:picLocks noGrp="1" noChangeAspect="1"/>
          </p:cNvPicPr>
          <p:nvPr>
            <p:ph sz="half" idx="2"/>
          </p:nvPr>
        </p:nvPicPr>
        <p:blipFill>
          <a:blip r:embed="rId3"/>
          <a:stretch>
            <a:fillRect/>
          </a:stretch>
        </p:blipFill>
        <p:spPr>
          <a:xfrm>
            <a:off x="4353495" y="1302743"/>
            <a:ext cx="2242468" cy="2992603"/>
          </a:xfrm>
          <a:prstGeom prst="rect">
            <a:avLst/>
          </a:prstGeom>
        </p:spPr>
      </p:pic>
      <p:pic>
        <p:nvPicPr>
          <p:cNvPr id="6" name="Picture 5"/>
          <p:cNvPicPr>
            <a:picLocks noChangeAspect="1"/>
          </p:cNvPicPr>
          <p:nvPr/>
        </p:nvPicPr>
        <p:blipFill>
          <a:blip r:embed="rId4"/>
          <a:stretch>
            <a:fillRect/>
          </a:stretch>
        </p:blipFill>
        <p:spPr>
          <a:xfrm>
            <a:off x="7534367" y="1286461"/>
            <a:ext cx="3462933" cy="2597200"/>
          </a:xfrm>
          <a:prstGeom prst="rect">
            <a:avLst/>
          </a:prstGeom>
        </p:spPr>
      </p:pic>
      <p:pic>
        <p:nvPicPr>
          <p:cNvPr id="7" name="Picture 6"/>
          <p:cNvPicPr>
            <a:picLocks noChangeAspect="1"/>
          </p:cNvPicPr>
          <p:nvPr/>
        </p:nvPicPr>
        <p:blipFill>
          <a:blip r:embed="rId5"/>
          <a:stretch>
            <a:fillRect/>
          </a:stretch>
        </p:blipFill>
        <p:spPr>
          <a:xfrm>
            <a:off x="4098809" y="4685213"/>
            <a:ext cx="2651605" cy="1779367"/>
          </a:xfrm>
          <a:prstGeom prst="rect">
            <a:avLst/>
          </a:prstGeom>
        </p:spPr>
      </p:pic>
      <p:pic>
        <p:nvPicPr>
          <p:cNvPr id="9" name="Picture 8"/>
          <p:cNvPicPr>
            <a:picLocks noChangeAspect="1"/>
          </p:cNvPicPr>
          <p:nvPr/>
        </p:nvPicPr>
        <p:blipFill>
          <a:blip r:embed="rId6"/>
          <a:stretch>
            <a:fillRect/>
          </a:stretch>
        </p:blipFill>
        <p:spPr>
          <a:xfrm>
            <a:off x="7709095" y="4192769"/>
            <a:ext cx="3266459" cy="2445699"/>
          </a:xfrm>
          <a:prstGeom prst="rect">
            <a:avLst/>
          </a:prstGeom>
        </p:spPr>
      </p:pic>
    </p:spTree>
    <p:extLst>
      <p:ext uri="{BB962C8B-B14F-4D97-AF65-F5344CB8AC3E}">
        <p14:creationId xmlns:p14="http://schemas.microsoft.com/office/powerpoint/2010/main" val="326458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0" end="10"/>
                                            </p:txEl>
                                          </p:spTgt>
                                        </p:tgtEl>
                                        <p:attrNameLst>
                                          <p:attrName>style.visibility</p:attrName>
                                        </p:attrNameLst>
                                      </p:cBhvr>
                                      <p:to>
                                        <p:strVal val="visible"/>
                                      </p:to>
                                    </p:set>
                                    <p:anim calcmode="lin" valueType="num">
                                      <p:cBhvr additive="base">
                                        <p:cTn id="7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additive="base">
                                        <p:cTn id="77" dur="500" fill="hold"/>
                                        <p:tgtEl>
                                          <p:spTgt spid="9"/>
                                        </p:tgtEl>
                                        <p:attrNameLst>
                                          <p:attrName>ppt_x</p:attrName>
                                        </p:attrNameLst>
                                      </p:cBhvr>
                                      <p:tavLst>
                                        <p:tav tm="0">
                                          <p:val>
                                            <p:strVal val="#ppt_x"/>
                                          </p:val>
                                        </p:tav>
                                        <p:tav tm="100000">
                                          <p:val>
                                            <p:strVal val="#ppt_x"/>
                                          </p:val>
                                        </p:tav>
                                      </p:tavLst>
                                    </p:anim>
                                    <p:anim calcmode="lin" valueType="num">
                                      <p:cBhvr additive="base">
                                        <p:cTn id="7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3">
                                            <p:txEl>
                                              <p:pRg st="11" end="11"/>
                                            </p:txEl>
                                          </p:spTgt>
                                        </p:tgtEl>
                                        <p:attrNameLst>
                                          <p:attrName>style.visibility</p:attrName>
                                        </p:attrNameLst>
                                      </p:cBhvr>
                                      <p:to>
                                        <p:strVal val="visible"/>
                                      </p:to>
                                    </p:set>
                                    <p:anim calcmode="lin" valueType="num">
                                      <p:cBhvr additive="base">
                                        <p:cTn id="8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871000" y="112542"/>
            <a:ext cx="8717282" cy="6537962"/>
          </a:xfrm>
          <a:prstGeom prst="rect">
            <a:avLst/>
          </a:prstGeom>
        </p:spPr>
      </p:pic>
    </p:spTree>
    <p:extLst>
      <p:ext uri="{BB962C8B-B14F-4D97-AF65-F5344CB8AC3E}">
        <p14:creationId xmlns:p14="http://schemas.microsoft.com/office/powerpoint/2010/main" val="274367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a:t>Goldenrod does NOT make you sneeze!</a:t>
            </a:r>
          </a:p>
        </p:txBody>
      </p:sp>
      <p:sp>
        <p:nvSpPr>
          <p:cNvPr id="3" name="Content Placeholder 2"/>
          <p:cNvSpPr>
            <a:spLocks noGrp="1"/>
          </p:cNvSpPr>
          <p:nvPr>
            <p:ph idx="1"/>
          </p:nvPr>
        </p:nvSpPr>
        <p:spPr/>
        <p:txBody>
          <a:bodyPr>
            <a:normAutofit/>
          </a:bodyPr>
          <a:lstStyle/>
          <a:p>
            <a:pPr algn="ctr"/>
            <a:r>
              <a:rPr lang="en-US" sz="3600" dirty="0"/>
              <a:t>Ragweed does!</a:t>
            </a:r>
          </a:p>
        </p:txBody>
      </p:sp>
      <p:pic>
        <p:nvPicPr>
          <p:cNvPr id="4" name="Picture 3"/>
          <p:cNvPicPr>
            <a:picLocks noChangeAspect="1"/>
          </p:cNvPicPr>
          <p:nvPr/>
        </p:nvPicPr>
        <p:blipFill>
          <a:blip r:embed="rId3"/>
          <a:stretch>
            <a:fillRect/>
          </a:stretch>
        </p:blipFill>
        <p:spPr>
          <a:xfrm>
            <a:off x="96027" y="3182649"/>
            <a:ext cx="5839797" cy="2848681"/>
          </a:xfrm>
          <a:prstGeom prst="rect">
            <a:avLst/>
          </a:prstGeom>
        </p:spPr>
      </p:pic>
      <p:pic>
        <p:nvPicPr>
          <p:cNvPr id="5" name="Picture 4"/>
          <p:cNvPicPr>
            <a:picLocks noChangeAspect="1"/>
          </p:cNvPicPr>
          <p:nvPr/>
        </p:nvPicPr>
        <p:blipFill>
          <a:blip r:embed="rId4"/>
          <a:stretch>
            <a:fillRect/>
          </a:stretch>
        </p:blipFill>
        <p:spPr>
          <a:xfrm>
            <a:off x="6413241" y="2575249"/>
            <a:ext cx="5417976" cy="4063482"/>
          </a:xfrm>
          <a:prstGeom prst="rect">
            <a:avLst/>
          </a:prstGeom>
        </p:spPr>
      </p:pic>
    </p:spTree>
    <p:extLst>
      <p:ext uri="{BB962C8B-B14F-4D97-AF65-F5344CB8AC3E}">
        <p14:creationId xmlns:p14="http://schemas.microsoft.com/office/powerpoint/2010/main" val="296353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545" y="9237"/>
            <a:ext cx="10515600" cy="1047668"/>
          </a:xfrm>
          <a:noFill/>
        </p:spPr>
        <p:txBody>
          <a:bodyPr/>
          <a:lstStyle/>
          <a:p>
            <a:pPr algn="ctr"/>
            <a:r>
              <a:rPr lang="en-US" dirty="0"/>
              <a:t>#4- Plant flowers that are attractive to pollinators…</a:t>
            </a:r>
          </a:p>
        </p:txBody>
      </p:sp>
      <p:sp>
        <p:nvSpPr>
          <p:cNvPr id="4" name="Text Placeholder 3"/>
          <p:cNvSpPr>
            <a:spLocks noGrp="1"/>
          </p:cNvSpPr>
          <p:nvPr>
            <p:ph type="body" idx="1"/>
          </p:nvPr>
        </p:nvSpPr>
        <p:spPr>
          <a:xfrm>
            <a:off x="839788" y="965705"/>
            <a:ext cx="5157787" cy="823912"/>
          </a:xfrm>
        </p:spPr>
        <p:txBody>
          <a:bodyPr/>
          <a:lstStyle/>
          <a:p>
            <a:pPr algn="ctr"/>
            <a:r>
              <a:rPr lang="en-US" dirty="0"/>
              <a:t>Carrot Family</a:t>
            </a:r>
          </a:p>
        </p:txBody>
      </p:sp>
      <p:sp>
        <p:nvSpPr>
          <p:cNvPr id="5" name="Content Placeholder 4"/>
          <p:cNvSpPr>
            <a:spLocks noGrp="1"/>
          </p:cNvSpPr>
          <p:nvPr>
            <p:ph sz="half" idx="2"/>
          </p:nvPr>
        </p:nvSpPr>
        <p:spPr>
          <a:xfrm>
            <a:off x="836612" y="1837819"/>
            <a:ext cx="5157787" cy="3684588"/>
          </a:xfrm>
        </p:spPr>
        <p:txBody>
          <a:bodyPr/>
          <a:lstStyle/>
          <a:p>
            <a:r>
              <a:rPr lang="en-US" dirty="0"/>
              <a:t>Carrot, parsley, celery, dill, coriander</a:t>
            </a:r>
          </a:p>
          <a:p>
            <a:r>
              <a:rPr lang="en-US" dirty="0"/>
              <a:t>Umbel flower head</a:t>
            </a:r>
          </a:p>
        </p:txBody>
      </p:sp>
      <p:sp>
        <p:nvSpPr>
          <p:cNvPr id="6" name="Text Placeholder 5"/>
          <p:cNvSpPr>
            <a:spLocks noGrp="1"/>
          </p:cNvSpPr>
          <p:nvPr>
            <p:ph type="body" sz="quarter" idx="3"/>
          </p:nvPr>
        </p:nvSpPr>
        <p:spPr>
          <a:xfrm>
            <a:off x="6119957" y="965560"/>
            <a:ext cx="5183188" cy="824057"/>
          </a:xfrm>
        </p:spPr>
        <p:txBody>
          <a:bodyPr/>
          <a:lstStyle/>
          <a:p>
            <a:pPr algn="ctr"/>
            <a:r>
              <a:rPr lang="en-US" dirty="0"/>
              <a:t>Daisy Family</a:t>
            </a:r>
          </a:p>
        </p:txBody>
      </p:sp>
      <p:sp>
        <p:nvSpPr>
          <p:cNvPr id="7" name="Content Placeholder 6"/>
          <p:cNvSpPr>
            <a:spLocks noGrp="1"/>
          </p:cNvSpPr>
          <p:nvPr>
            <p:ph sz="quarter" idx="4"/>
          </p:nvPr>
        </p:nvSpPr>
        <p:spPr>
          <a:xfrm>
            <a:off x="6172200" y="1837819"/>
            <a:ext cx="5183188" cy="3684588"/>
          </a:xfrm>
        </p:spPr>
        <p:txBody>
          <a:bodyPr/>
          <a:lstStyle/>
          <a:p>
            <a:r>
              <a:rPr lang="en-US" dirty="0"/>
              <a:t>Sunflower, aster, daisy, marigold, strawflower, zinnia, dahlia, chrysanthemum</a:t>
            </a:r>
          </a:p>
          <a:p>
            <a:r>
              <a:rPr lang="en-US" dirty="0"/>
              <a:t>Composite flower head</a:t>
            </a:r>
          </a:p>
        </p:txBody>
      </p:sp>
      <p:pic>
        <p:nvPicPr>
          <p:cNvPr id="8" name="Picture 7"/>
          <p:cNvPicPr>
            <a:picLocks noChangeAspect="1"/>
          </p:cNvPicPr>
          <p:nvPr/>
        </p:nvPicPr>
        <p:blipFill>
          <a:blip r:embed="rId3"/>
          <a:stretch>
            <a:fillRect/>
          </a:stretch>
        </p:blipFill>
        <p:spPr>
          <a:xfrm>
            <a:off x="167697" y="3779332"/>
            <a:ext cx="2619375" cy="1743075"/>
          </a:xfrm>
          <a:prstGeom prst="rect">
            <a:avLst/>
          </a:prstGeom>
        </p:spPr>
      </p:pic>
      <p:pic>
        <p:nvPicPr>
          <p:cNvPr id="9" name="Picture 8"/>
          <p:cNvPicPr>
            <a:picLocks noChangeAspect="1"/>
          </p:cNvPicPr>
          <p:nvPr/>
        </p:nvPicPr>
        <p:blipFill>
          <a:blip r:embed="rId4"/>
          <a:stretch>
            <a:fillRect/>
          </a:stretch>
        </p:blipFill>
        <p:spPr>
          <a:xfrm>
            <a:off x="2787072" y="5046951"/>
            <a:ext cx="2857500" cy="1600200"/>
          </a:xfrm>
          <a:prstGeom prst="rect">
            <a:avLst/>
          </a:prstGeom>
        </p:spPr>
      </p:pic>
      <p:pic>
        <p:nvPicPr>
          <p:cNvPr id="10" name="Picture 9"/>
          <p:cNvPicPr>
            <a:picLocks noChangeAspect="1"/>
          </p:cNvPicPr>
          <p:nvPr/>
        </p:nvPicPr>
        <p:blipFill>
          <a:blip r:embed="rId5"/>
          <a:stretch>
            <a:fillRect/>
          </a:stretch>
        </p:blipFill>
        <p:spPr>
          <a:xfrm>
            <a:off x="2703945" y="3284826"/>
            <a:ext cx="2590800" cy="1762125"/>
          </a:xfrm>
          <a:prstGeom prst="rect">
            <a:avLst/>
          </a:prstGeom>
        </p:spPr>
      </p:pic>
      <p:pic>
        <p:nvPicPr>
          <p:cNvPr id="11" name="Picture 10"/>
          <p:cNvPicPr>
            <a:picLocks noChangeAspect="1"/>
          </p:cNvPicPr>
          <p:nvPr/>
        </p:nvPicPr>
        <p:blipFill>
          <a:blip r:embed="rId6"/>
          <a:stretch>
            <a:fillRect/>
          </a:stretch>
        </p:blipFill>
        <p:spPr>
          <a:xfrm>
            <a:off x="5951321" y="3618200"/>
            <a:ext cx="2447925" cy="1866900"/>
          </a:xfrm>
          <a:prstGeom prst="rect">
            <a:avLst/>
          </a:prstGeom>
        </p:spPr>
      </p:pic>
      <p:pic>
        <p:nvPicPr>
          <p:cNvPr id="12" name="Picture 11"/>
          <p:cNvPicPr>
            <a:picLocks noChangeAspect="1"/>
          </p:cNvPicPr>
          <p:nvPr/>
        </p:nvPicPr>
        <p:blipFill>
          <a:blip r:embed="rId7"/>
          <a:stretch>
            <a:fillRect/>
          </a:stretch>
        </p:blipFill>
        <p:spPr>
          <a:xfrm>
            <a:off x="9354137" y="3623611"/>
            <a:ext cx="2619375" cy="1743075"/>
          </a:xfrm>
          <a:prstGeom prst="rect">
            <a:avLst/>
          </a:prstGeom>
        </p:spPr>
      </p:pic>
      <p:pic>
        <p:nvPicPr>
          <p:cNvPr id="13" name="Picture 12"/>
          <p:cNvPicPr>
            <a:picLocks noChangeAspect="1"/>
          </p:cNvPicPr>
          <p:nvPr/>
        </p:nvPicPr>
        <p:blipFill>
          <a:blip r:embed="rId8"/>
          <a:stretch>
            <a:fillRect/>
          </a:stretch>
        </p:blipFill>
        <p:spPr>
          <a:xfrm>
            <a:off x="7505285" y="4998169"/>
            <a:ext cx="2466975" cy="1847850"/>
          </a:xfrm>
          <a:prstGeom prst="rect">
            <a:avLst/>
          </a:prstGeom>
        </p:spPr>
      </p:pic>
    </p:spTree>
    <p:extLst>
      <p:ext uri="{BB962C8B-B14F-4D97-AF65-F5344CB8AC3E}">
        <p14:creationId xmlns:p14="http://schemas.microsoft.com/office/powerpoint/2010/main" val="35973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 calcmode="lin" valueType="num">
                                      <p:cBhvr additive="base">
                                        <p:cTn id="4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anim calcmode="lin" valueType="num">
                                      <p:cBhvr additive="base">
                                        <p:cTn id="5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009"/>
            <a:ext cx="10515600" cy="1076897"/>
          </a:xfrm>
          <a:noFill/>
        </p:spPr>
        <p:txBody>
          <a:bodyPr/>
          <a:lstStyle/>
          <a:p>
            <a:pPr algn="ctr"/>
            <a:r>
              <a:rPr lang="en-US" dirty="0"/>
              <a:t>How to use flowers for the most benefit</a:t>
            </a:r>
          </a:p>
        </p:txBody>
      </p:sp>
      <p:sp>
        <p:nvSpPr>
          <p:cNvPr id="3" name="Content Placeholder 2"/>
          <p:cNvSpPr>
            <a:spLocks noGrp="1"/>
          </p:cNvSpPr>
          <p:nvPr>
            <p:ph idx="1"/>
          </p:nvPr>
        </p:nvSpPr>
        <p:spPr>
          <a:xfrm>
            <a:off x="80819" y="1493115"/>
            <a:ext cx="9017000" cy="5129357"/>
          </a:xfrm>
        </p:spPr>
        <p:txBody>
          <a:bodyPr>
            <a:normAutofit lnSpcReduction="10000"/>
          </a:bodyPr>
          <a:lstStyle/>
          <a:p>
            <a:r>
              <a:rPr lang="en-US" dirty="0"/>
              <a:t>Diversity- use at least 15 different flowering species</a:t>
            </a:r>
          </a:p>
          <a:p>
            <a:pPr lvl="1"/>
            <a:r>
              <a:rPr lang="en-US" dirty="0"/>
              <a:t>Plant diversity = wildlife diversity</a:t>
            </a:r>
          </a:p>
          <a:p>
            <a:r>
              <a:rPr lang="en-US" dirty="0"/>
              <a:t>Successional blooming- food is available when insects are active</a:t>
            </a:r>
          </a:p>
          <a:p>
            <a:r>
              <a:rPr lang="en-US" dirty="0"/>
              <a:t>Plant flowers in groups</a:t>
            </a:r>
          </a:p>
          <a:p>
            <a:r>
              <a:rPr lang="en-US" dirty="0"/>
              <a:t>Use ‘species’ plants rather than hybrids</a:t>
            </a:r>
          </a:p>
          <a:p>
            <a:r>
              <a:rPr lang="en-US" dirty="0"/>
              <a:t>Attractive flowers:</a:t>
            </a:r>
          </a:p>
          <a:p>
            <a:pPr lvl="1"/>
            <a:r>
              <a:rPr lang="en-US" sz="2800" dirty="0"/>
              <a:t>Butterflies- long, tubular flowers; red, orange and yellow</a:t>
            </a:r>
          </a:p>
          <a:p>
            <a:pPr lvl="1"/>
            <a:r>
              <a:rPr lang="en-US" sz="2800" dirty="0"/>
              <a:t>Moths- night blooming flowers:  jimsonweed, evening primrose</a:t>
            </a:r>
          </a:p>
          <a:p>
            <a:pPr lvl="1"/>
            <a:r>
              <a:rPr lang="en-US" sz="2800" dirty="0"/>
              <a:t>Bees cannot ‘see’ red; blue flowers attract bees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488218" y="2722057"/>
            <a:ext cx="3971636" cy="2978727"/>
          </a:xfrm>
          <a:prstGeom prst="rect">
            <a:avLst/>
          </a:prstGeom>
        </p:spPr>
      </p:pic>
    </p:spTree>
    <p:extLst>
      <p:ext uri="{BB962C8B-B14F-4D97-AF65-F5344CB8AC3E}">
        <p14:creationId xmlns:p14="http://schemas.microsoft.com/office/powerpoint/2010/main" val="21898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a:t>#5- Consider the Habitat</a:t>
            </a:r>
          </a:p>
        </p:txBody>
      </p:sp>
      <p:sp>
        <p:nvSpPr>
          <p:cNvPr id="3" name="Content Placeholder 2"/>
          <p:cNvSpPr>
            <a:spLocks noGrp="1"/>
          </p:cNvSpPr>
          <p:nvPr>
            <p:ph idx="1"/>
          </p:nvPr>
        </p:nvSpPr>
        <p:spPr>
          <a:xfrm>
            <a:off x="838200" y="1825624"/>
            <a:ext cx="5950527" cy="5032375"/>
          </a:xfrm>
        </p:spPr>
        <p:txBody>
          <a:bodyPr>
            <a:normAutofit/>
          </a:bodyPr>
          <a:lstStyle/>
          <a:p>
            <a:r>
              <a:rPr lang="en-US" dirty="0"/>
              <a:t>The trouble with lawns…</a:t>
            </a:r>
          </a:p>
          <a:p>
            <a:r>
              <a:rPr lang="en-US" dirty="0"/>
              <a:t>Freedom from pesticides</a:t>
            </a:r>
          </a:p>
          <a:p>
            <a:pPr lvl="1"/>
            <a:r>
              <a:rPr lang="en-US" dirty="0"/>
              <a:t>Insecticides are not selective!</a:t>
            </a:r>
          </a:p>
          <a:p>
            <a:r>
              <a:rPr lang="en-US" dirty="0"/>
              <a:t>Water</a:t>
            </a:r>
          </a:p>
          <a:p>
            <a:pPr lvl="1"/>
            <a:r>
              <a:rPr lang="en-US" dirty="0"/>
              <a:t>Butterflies like puddles</a:t>
            </a:r>
          </a:p>
          <a:p>
            <a:r>
              <a:rPr lang="en-US" dirty="0"/>
              <a:t>Provide nesting habitat</a:t>
            </a:r>
          </a:p>
          <a:p>
            <a:pPr lvl="1"/>
            <a:r>
              <a:rPr lang="en-US" dirty="0"/>
              <a:t>Bare soil for ground nesting bees</a:t>
            </a:r>
          </a:p>
          <a:p>
            <a:pPr lvl="1"/>
            <a:r>
              <a:rPr lang="en-US" dirty="0"/>
              <a:t>Trees with loose bark</a:t>
            </a:r>
          </a:p>
          <a:p>
            <a:pPr lvl="1"/>
            <a:r>
              <a:rPr lang="en-US" dirty="0"/>
              <a:t>Snags/unkempt areas provide shelter</a:t>
            </a:r>
          </a:p>
          <a:p>
            <a:pPr marL="457200" lvl="1" indent="0">
              <a:buNone/>
            </a:pPr>
            <a:endParaRPr lang="en-US" sz="2800" dirty="0"/>
          </a:p>
          <a:p>
            <a:pPr marL="457200" lvl="1" indent="0">
              <a:buNone/>
            </a:pPr>
            <a:endParaRPr lang="en-US" dirty="0"/>
          </a:p>
          <a:p>
            <a:pPr marL="457200" lvl="1" indent="0">
              <a:buNone/>
            </a:pP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699440" y="1977138"/>
            <a:ext cx="5160051" cy="3870038"/>
          </a:xfrm>
          <a:prstGeom prst="rect">
            <a:avLst/>
          </a:prstGeom>
        </p:spPr>
      </p:pic>
      <p:sp>
        <p:nvSpPr>
          <p:cNvPr id="6" name="TextBox 5"/>
          <p:cNvSpPr txBox="1"/>
          <p:nvPr/>
        </p:nvSpPr>
        <p:spPr>
          <a:xfrm>
            <a:off x="10404763" y="5847176"/>
            <a:ext cx="2170546" cy="261610"/>
          </a:xfrm>
          <a:prstGeom prst="rect">
            <a:avLst/>
          </a:prstGeom>
          <a:noFill/>
        </p:spPr>
        <p:txBody>
          <a:bodyPr wrap="square" rtlCol="0">
            <a:spAutoFit/>
          </a:bodyPr>
          <a:lstStyle/>
          <a:p>
            <a:r>
              <a:rPr lang="en-US" sz="1100" dirty="0"/>
              <a:t>PHOTO:  Emma Nowak</a:t>
            </a:r>
          </a:p>
        </p:txBody>
      </p:sp>
    </p:spTree>
    <p:extLst>
      <p:ext uri="{BB962C8B-B14F-4D97-AF65-F5344CB8AC3E}">
        <p14:creationId xmlns:p14="http://schemas.microsoft.com/office/powerpoint/2010/main" val="32324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a:t>#6- Consider less ‘flashy’ pollinators</a:t>
            </a:r>
          </a:p>
        </p:txBody>
      </p:sp>
      <p:sp>
        <p:nvSpPr>
          <p:cNvPr id="3" name="Content Placeholder 2"/>
          <p:cNvSpPr>
            <a:spLocks noGrp="1"/>
          </p:cNvSpPr>
          <p:nvPr>
            <p:ph idx="1"/>
          </p:nvPr>
        </p:nvSpPr>
        <p:spPr/>
        <p:txBody>
          <a:bodyPr>
            <a:normAutofit/>
          </a:bodyPr>
          <a:lstStyle/>
          <a:p>
            <a:pPr algn="ctr"/>
            <a:r>
              <a:rPr lang="en-US" sz="2800" dirty="0"/>
              <a:t>Pollinators are not just honeybees and butterflies!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9502" y="2501803"/>
            <a:ext cx="5327519" cy="3990437"/>
          </a:xfrm>
          <a:prstGeom prst="rect">
            <a:avLst/>
          </a:prstGeom>
        </p:spPr>
      </p:pic>
      <p:pic>
        <p:nvPicPr>
          <p:cNvPr id="6" name="Picture 5"/>
          <p:cNvPicPr>
            <a:picLocks noChangeAspect="1"/>
          </p:cNvPicPr>
          <p:nvPr/>
        </p:nvPicPr>
        <p:blipFill>
          <a:blip r:embed="rId4"/>
          <a:stretch>
            <a:fillRect/>
          </a:stretch>
        </p:blipFill>
        <p:spPr>
          <a:xfrm>
            <a:off x="923636" y="2501803"/>
            <a:ext cx="4798121" cy="3990437"/>
          </a:xfrm>
          <a:prstGeom prst="rect">
            <a:avLst/>
          </a:prstGeom>
        </p:spPr>
      </p:pic>
    </p:spTree>
    <p:extLst>
      <p:ext uri="{BB962C8B-B14F-4D97-AF65-F5344CB8AC3E}">
        <p14:creationId xmlns:p14="http://schemas.microsoft.com/office/powerpoint/2010/main" val="177385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111"/>
            <a:ext cx="10515600" cy="1325563"/>
          </a:xfrm>
          <a:noFill/>
        </p:spPr>
        <p:txBody>
          <a:bodyPr/>
          <a:lstStyle/>
          <a:p>
            <a:pPr algn="ctr"/>
            <a:r>
              <a:rPr lang="en-US" dirty="0"/>
              <a:t>Other bees…</a:t>
            </a:r>
          </a:p>
        </p:txBody>
      </p:sp>
      <p:sp>
        <p:nvSpPr>
          <p:cNvPr id="3" name="Content Placeholder 2"/>
          <p:cNvSpPr>
            <a:spLocks noGrp="1"/>
          </p:cNvSpPr>
          <p:nvPr>
            <p:ph sz="half" idx="1"/>
          </p:nvPr>
        </p:nvSpPr>
        <p:spPr>
          <a:xfrm>
            <a:off x="914400" y="1484674"/>
            <a:ext cx="5181600" cy="4351338"/>
          </a:xfrm>
        </p:spPr>
        <p:txBody>
          <a:bodyPr>
            <a:normAutofit/>
          </a:bodyPr>
          <a:lstStyle/>
          <a:p>
            <a:r>
              <a:rPr lang="en-US" dirty="0"/>
              <a:t>Honey Bees are not native!</a:t>
            </a:r>
          </a:p>
          <a:p>
            <a:r>
              <a:rPr lang="en-US" dirty="0"/>
              <a:t>Native Solitary bees- do not live in colonies</a:t>
            </a:r>
          </a:p>
          <a:p>
            <a:pPr lvl="1"/>
            <a:r>
              <a:rPr lang="en-US" dirty="0"/>
              <a:t>Wood nesting bees</a:t>
            </a:r>
          </a:p>
          <a:p>
            <a:pPr lvl="1"/>
            <a:r>
              <a:rPr lang="en-US" dirty="0"/>
              <a:t>Ground nesting bees</a:t>
            </a:r>
          </a:p>
          <a:p>
            <a:pPr lvl="1"/>
            <a:endParaRPr lang="en-US" dirty="0"/>
          </a:p>
        </p:txBody>
      </p:sp>
      <p:sp>
        <p:nvSpPr>
          <p:cNvPr id="4" name="Content Placeholder 3"/>
          <p:cNvSpPr>
            <a:spLocks noGrp="1"/>
          </p:cNvSpPr>
          <p:nvPr>
            <p:ph sz="half" idx="2"/>
          </p:nvPr>
        </p:nvSpPr>
        <p:spPr>
          <a:xfrm>
            <a:off x="6096000" y="1484674"/>
            <a:ext cx="5181600" cy="4351338"/>
          </a:xfrm>
        </p:spPr>
        <p:txBody>
          <a:bodyPr>
            <a:normAutofit/>
          </a:bodyPr>
          <a:lstStyle/>
          <a:p>
            <a:r>
              <a:rPr lang="en-US" dirty="0"/>
              <a:t>Bumble bees are excellent pollinators!</a:t>
            </a:r>
          </a:p>
          <a:p>
            <a:pPr lvl="1"/>
            <a:r>
              <a:rPr lang="en-US" dirty="0"/>
              <a:t>They have longer tongues than other bees. This allows them to pollinate deeper flowers with complex shapes. </a:t>
            </a:r>
          </a:p>
          <a:p>
            <a:pPr lvl="1"/>
            <a:r>
              <a:rPr lang="en-US" dirty="0"/>
              <a:t>They are generalists that visit a variety of plant species, including native wildflowers and food plants.</a:t>
            </a:r>
          </a:p>
          <a:p>
            <a:pPr lvl="1"/>
            <a:r>
              <a:rPr lang="en-US" dirty="0"/>
              <a:t>Thermoregulation- shivering.  Can forage under cold, cloudy, rainy conditions</a:t>
            </a:r>
          </a:p>
          <a:p>
            <a:pPr lvl="1"/>
            <a:r>
              <a:rPr lang="en-US" dirty="0"/>
              <a:t>Buzz pollination</a:t>
            </a:r>
          </a:p>
          <a:p>
            <a:pPr lvl="1"/>
            <a:endParaRPr lang="en-US" dirty="0"/>
          </a:p>
        </p:txBody>
      </p:sp>
      <p:pic>
        <p:nvPicPr>
          <p:cNvPr id="5" name="Picture 4"/>
          <p:cNvPicPr>
            <a:picLocks noChangeAspect="1"/>
          </p:cNvPicPr>
          <p:nvPr/>
        </p:nvPicPr>
        <p:blipFill rotWithShape="1">
          <a:blip r:embed="rId3"/>
          <a:srcRect t="16748" b="28205"/>
          <a:stretch/>
        </p:blipFill>
        <p:spPr>
          <a:xfrm>
            <a:off x="764293" y="4199588"/>
            <a:ext cx="5331707" cy="2201212"/>
          </a:xfrm>
          <a:prstGeom prst="rect">
            <a:avLst/>
          </a:prstGeom>
        </p:spPr>
      </p:pic>
    </p:spTree>
    <p:extLst>
      <p:ext uri="{BB962C8B-B14F-4D97-AF65-F5344CB8AC3E}">
        <p14:creationId xmlns:p14="http://schemas.microsoft.com/office/powerpoint/2010/main" val="228856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additive="base">
                                        <p:cTn id="4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 calcmode="lin" valueType="num">
                                      <p:cBhvr additive="base">
                                        <p:cTn id="4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xEl>
                                              <p:pRg st="4" end="4"/>
                                            </p:txEl>
                                          </p:spTgt>
                                        </p:tgtEl>
                                        <p:attrNameLst>
                                          <p:attrName>style.visibility</p:attrName>
                                        </p:attrNameLst>
                                      </p:cBhvr>
                                      <p:to>
                                        <p:strVal val="visible"/>
                                      </p:to>
                                    </p:set>
                                    <p:anim calcmode="lin" valueType="num">
                                      <p:cBhvr additive="base">
                                        <p:cTn id="5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2421"/>
            <a:ext cx="10515600" cy="1325563"/>
          </a:xfrm>
          <a:noFill/>
        </p:spPr>
        <p:txBody>
          <a:bodyPr/>
          <a:lstStyle/>
          <a:p>
            <a:pPr algn="ctr"/>
            <a:r>
              <a:rPr lang="en-US" dirty="0"/>
              <a:t>Important pollinators- Flies</a:t>
            </a:r>
          </a:p>
        </p:txBody>
      </p:sp>
      <p:pic>
        <p:nvPicPr>
          <p:cNvPr id="5" name="Content Placeholder 4"/>
          <p:cNvPicPr>
            <a:picLocks noGrp="1" noChangeAspect="1"/>
          </p:cNvPicPr>
          <p:nvPr>
            <p:ph sz="half" idx="1"/>
          </p:nvPr>
        </p:nvPicPr>
        <p:blipFill>
          <a:blip r:embed="rId3"/>
          <a:stretch>
            <a:fillRect/>
          </a:stretch>
        </p:blipFill>
        <p:spPr>
          <a:xfrm>
            <a:off x="1800225" y="2672556"/>
            <a:ext cx="3257550" cy="2657475"/>
          </a:xfrm>
          <a:prstGeom prst="rect">
            <a:avLst/>
          </a:prstGeom>
        </p:spPr>
      </p:pic>
      <p:pic>
        <p:nvPicPr>
          <p:cNvPr id="7" name="Content Placeholder 6"/>
          <p:cNvPicPr>
            <a:picLocks noGrp="1" noChangeAspect="1"/>
          </p:cNvPicPr>
          <p:nvPr>
            <p:ph sz="half" idx="2"/>
          </p:nvPr>
        </p:nvPicPr>
        <p:blipFill>
          <a:blip r:embed="rId4"/>
          <a:stretch>
            <a:fillRect/>
          </a:stretch>
        </p:blipFill>
        <p:spPr>
          <a:xfrm>
            <a:off x="7448550" y="3129756"/>
            <a:ext cx="2628900" cy="1743075"/>
          </a:xfrm>
          <a:prstGeom prst="rect">
            <a:avLst/>
          </a:prstGeom>
        </p:spPr>
      </p:pic>
      <p:sp>
        <p:nvSpPr>
          <p:cNvPr id="6" name="TextBox 5"/>
          <p:cNvSpPr txBox="1"/>
          <p:nvPr/>
        </p:nvSpPr>
        <p:spPr>
          <a:xfrm>
            <a:off x="2835212" y="5596128"/>
            <a:ext cx="2779776" cy="369332"/>
          </a:xfrm>
          <a:prstGeom prst="rect">
            <a:avLst/>
          </a:prstGeom>
          <a:noFill/>
        </p:spPr>
        <p:txBody>
          <a:bodyPr wrap="square" rtlCol="0">
            <a:spAutoFit/>
          </a:bodyPr>
          <a:lstStyle/>
          <a:p>
            <a:r>
              <a:rPr lang="en-US" b="1" dirty="0">
                <a:solidFill>
                  <a:srgbClr val="FF0000"/>
                </a:solidFill>
              </a:rPr>
              <a:t>Flower Fly</a:t>
            </a:r>
          </a:p>
        </p:txBody>
      </p:sp>
      <p:sp>
        <p:nvSpPr>
          <p:cNvPr id="8" name="TextBox 7"/>
          <p:cNvSpPr txBox="1"/>
          <p:nvPr/>
        </p:nvSpPr>
        <p:spPr>
          <a:xfrm>
            <a:off x="8375904" y="5226796"/>
            <a:ext cx="1856232" cy="369332"/>
          </a:xfrm>
          <a:prstGeom prst="rect">
            <a:avLst/>
          </a:prstGeom>
          <a:noFill/>
        </p:spPr>
        <p:txBody>
          <a:bodyPr wrap="square" rtlCol="0">
            <a:spAutoFit/>
          </a:bodyPr>
          <a:lstStyle/>
          <a:p>
            <a:r>
              <a:rPr lang="en-US" b="1" dirty="0">
                <a:solidFill>
                  <a:srgbClr val="FF0000"/>
                </a:solidFill>
              </a:rPr>
              <a:t>Bee Fly</a:t>
            </a:r>
          </a:p>
        </p:txBody>
      </p:sp>
    </p:spTree>
    <p:extLst>
      <p:ext uri="{BB962C8B-B14F-4D97-AF65-F5344CB8AC3E}">
        <p14:creationId xmlns:p14="http://schemas.microsoft.com/office/powerpoint/2010/main" val="264955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45" y="85208"/>
            <a:ext cx="10515600" cy="924196"/>
          </a:xfrm>
          <a:noFill/>
        </p:spPr>
        <p:txBody>
          <a:bodyPr/>
          <a:lstStyle/>
          <a:p>
            <a:pPr algn="ctr"/>
            <a:r>
              <a:rPr lang="en-US" dirty="0"/>
              <a:t>Why do we need to encourage pollinators?</a:t>
            </a:r>
          </a:p>
        </p:txBody>
      </p:sp>
      <p:sp>
        <p:nvSpPr>
          <p:cNvPr id="3" name="Content Placeholder 2"/>
          <p:cNvSpPr>
            <a:spLocks noGrp="1"/>
          </p:cNvSpPr>
          <p:nvPr>
            <p:ph idx="1"/>
          </p:nvPr>
        </p:nvSpPr>
        <p:spPr>
          <a:xfrm>
            <a:off x="0" y="1590398"/>
            <a:ext cx="7641771" cy="4351338"/>
          </a:xfrm>
        </p:spPr>
        <p:txBody>
          <a:bodyPr>
            <a:normAutofit/>
          </a:bodyPr>
          <a:lstStyle/>
          <a:p>
            <a:r>
              <a:rPr lang="en-US" dirty="0">
                <a:sym typeface="Wingdings" panose="05000000000000000000" pitchFamily="2" charset="2"/>
              </a:rPr>
              <a:t>Pollinators are </a:t>
            </a:r>
            <a:r>
              <a:rPr lang="en-US" i="1" dirty="0">
                <a:sym typeface="Wingdings" panose="05000000000000000000" pitchFamily="2" charset="2"/>
              </a:rPr>
              <a:t>keystone species</a:t>
            </a:r>
            <a:r>
              <a:rPr lang="en-US" dirty="0">
                <a:sym typeface="Wingdings" panose="05000000000000000000" pitchFamily="2" charset="2"/>
              </a:rPr>
              <a:t>- a large number of other species depend on them for survival </a:t>
            </a:r>
          </a:p>
          <a:p>
            <a:r>
              <a:rPr lang="en-US" dirty="0">
                <a:sym typeface="Wingdings" panose="05000000000000000000" pitchFamily="2" charset="2"/>
              </a:rPr>
              <a:t>Abundant pollinators are indicative of healthy ecosystems</a:t>
            </a:r>
          </a:p>
          <a:p>
            <a:r>
              <a:rPr lang="en-US" dirty="0">
                <a:sym typeface="Wingdings" panose="05000000000000000000" pitchFamily="2" charset="2"/>
              </a:rPr>
              <a:t>Pollination creates a seed  perpetuates the species</a:t>
            </a:r>
          </a:p>
          <a:p>
            <a:r>
              <a:rPr lang="en-US" dirty="0">
                <a:sym typeface="Wingdings" panose="05000000000000000000" pitchFamily="2" charset="2"/>
              </a:rPr>
              <a:t>80% of flowering plants and most native plants need insects for adequate pollination</a:t>
            </a: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6375" y="2371208"/>
            <a:ext cx="4158343" cy="3118757"/>
          </a:xfrm>
          <a:prstGeom prst="rect">
            <a:avLst/>
          </a:prstGeom>
        </p:spPr>
      </p:pic>
    </p:spTree>
    <p:extLst>
      <p:ext uri="{BB962C8B-B14F-4D97-AF65-F5344CB8AC3E}">
        <p14:creationId xmlns:p14="http://schemas.microsoft.com/office/powerpoint/2010/main" val="427963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100"/>
            <a:ext cx="10515600" cy="1325563"/>
          </a:xfrm>
          <a:noFill/>
        </p:spPr>
        <p:txBody>
          <a:bodyPr/>
          <a:lstStyle/>
          <a:p>
            <a:pPr algn="ctr"/>
            <a:r>
              <a:rPr lang="en-US" dirty="0"/>
              <a:t>Important pollinators- Beetles</a:t>
            </a:r>
          </a:p>
        </p:txBody>
      </p:sp>
      <p:pic>
        <p:nvPicPr>
          <p:cNvPr id="7" name="Content Placeholder 6"/>
          <p:cNvPicPr>
            <a:picLocks noGrp="1" noChangeAspect="1"/>
          </p:cNvPicPr>
          <p:nvPr>
            <p:ph sz="half" idx="4294967295"/>
          </p:nvPr>
        </p:nvPicPr>
        <p:blipFill>
          <a:blip r:embed="rId3"/>
          <a:stretch>
            <a:fillRect/>
          </a:stretch>
        </p:blipFill>
        <p:spPr>
          <a:xfrm>
            <a:off x="5008632" y="1719367"/>
            <a:ext cx="2371725" cy="1933575"/>
          </a:xfrm>
          <a:prstGeom prst="rect">
            <a:avLst/>
          </a:prstGeom>
        </p:spPr>
      </p:pic>
      <p:sp>
        <p:nvSpPr>
          <p:cNvPr id="6" name="TextBox 5"/>
          <p:cNvSpPr txBox="1"/>
          <p:nvPr/>
        </p:nvSpPr>
        <p:spPr>
          <a:xfrm>
            <a:off x="1609343" y="3669546"/>
            <a:ext cx="2825496" cy="369332"/>
          </a:xfrm>
          <a:prstGeom prst="rect">
            <a:avLst/>
          </a:prstGeom>
          <a:noFill/>
        </p:spPr>
        <p:txBody>
          <a:bodyPr wrap="square" rtlCol="0">
            <a:spAutoFit/>
          </a:bodyPr>
          <a:lstStyle/>
          <a:p>
            <a:r>
              <a:rPr lang="en-US" b="1" dirty="0">
                <a:solidFill>
                  <a:srgbClr val="FF0000"/>
                </a:solidFill>
              </a:rPr>
              <a:t> Flower Beetle</a:t>
            </a:r>
          </a:p>
        </p:txBody>
      </p:sp>
      <p:sp>
        <p:nvSpPr>
          <p:cNvPr id="8" name="TextBox 7"/>
          <p:cNvSpPr txBox="1"/>
          <p:nvPr/>
        </p:nvSpPr>
        <p:spPr>
          <a:xfrm>
            <a:off x="5312664" y="3660595"/>
            <a:ext cx="2414016" cy="369332"/>
          </a:xfrm>
          <a:prstGeom prst="rect">
            <a:avLst/>
          </a:prstGeom>
          <a:noFill/>
        </p:spPr>
        <p:txBody>
          <a:bodyPr wrap="square" rtlCol="0">
            <a:spAutoFit/>
          </a:bodyPr>
          <a:lstStyle/>
          <a:p>
            <a:r>
              <a:rPr lang="en-US" b="1" dirty="0">
                <a:solidFill>
                  <a:srgbClr val="FF0000"/>
                </a:solidFill>
              </a:rPr>
              <a:t>Pollen Beetle</a:t>
            </a:r>
          </a:p>
        </p:txBody>
      </p:sp>
      <p:sp>
        <p:nvSpPr>
          <p:cNvPr id="10" name="TextBox 9"/>
          <p:cNvSpPr txBox="1"/>
          <p:nvPr/>
        </p:nvSpPr>
        <p:spPr>
          <a:xfrm>
            <a:off x="9512717" y="5372552"/>
            <a:ext cx="1554480" cy="21421249"/>
          </a:xfrm>
          <a:prstGeom prst="rect">
            <a:avLst/>
          </a:prstGeom>
          <a:noFill/>
        </p:spPr>
        <p:txBody>
          <a:bodyPr wrap="square" rtlCol="0">
            <a:spAutoFit/>
          </a:bodyPr>
          <a:lstStyle/>
          <a:p>
            <a:r>
              <a:rPr lang="en-US" b="1" dirty="0">
                <a:solidFill>
                  <a:srgbClr val="FF0000"/>
                </a:solidFill>
              </a:rPr>
              <a:t>Wood Borer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1" name="Picture 10"/>
          <p:cNvPicPr>
            <a:picLocks noChangeAspect="1"/>
          </p:cNvPicPr>
          <p:nvPr/>
        </p:nvPicPr>
        <p:blipFill>
          <a:blip r:embed="rId4"/>
          <a:stretch>
            <a:fillRect/>
          </a:stretch>
        </p:blipFill>
        <p:spPr>
          <a:xfrm>
            <a:off x="1817179" y="4424815"/>
            <a:ext cx="2409825" cy="1895475"/>
          </a:xfrm>
          <a:prstGeom prst="rect">
            <a:avLst/>
          </a:prstGeom>
        </p:spPr>
      </p:pic>
      <p:sp>
        <p:nvSpPr>
          <p:cNvPr id="12" name="TextBox 11"/>
          <p:cNvSpPr txBox="1"/>
          <p:nvPr/>
        </p:nvSpPr>
        <p:spPr>
          <a:xfrm>
            <a:off x="2288094" y="6455504"/>
            <a:ext cx="1883664" cy="369332"/>
          </a:xfrm>
          <a:prstGeom prst="rect">
            <a:avLst/>
          </a:prstGeom>
          <a:noFill/>
        </p:spPr>
        <p:txBody>
          <a:bodyPr wrap="square" rtlCol="0">
            <a:spAutoFit/>
          </a:bodyPr>
          <a:lstStyle/>
          <a:p>
            <a:r>
              <a:rPr lang="en-US" b="1" dirty="0">
                <a:solidFill>
                  <a:srgbClr val="FF0000"/>
                </a:solidFill>
              </a:rPr>
              <a:t>Soldier Beetle</a:t>
            </a:r>
          </a:p>
        </p:txBody>
      </p:sp>
      <p:pic>
        <p:nvPicPr>
          <p:cNvPr id="13" name="Picture 12"/>
          <p:cNvPicPr>
            <a:picLocks noChangeAspect="1"/>
          </p:cNvPicPr>
          <p:nvPr/>
        </p:nvPicPr>
        <p:blipFill>
          <a:blip r:embed="rId5"/>
          <a:stretch>
            <a:fillRect/>
          </a:stretch>
        </p:blipFill>
        <p:spPr>
          <a:xfrm>
            <a:off x="5077308" y="4486727"/>
            <a:ext cx="2590800" cy="1771650"/>
          </a:xfrm>
          <a:prstGeom prst="rect">
            <a:avLst/>
          </a:prstGeom>
        </p:spPr>
      </p:pic>
      <p:sp>
        <p:nvSpPr>
          <p:cNvPr id="14" name="TextBox 13"/>
          <p:cNvSpPr txBox="1"/>
          <p:nvPr/>
        </p:nvSpPr>
        <p:spPr>
          <a:xfrm>
            <a:off x="5843016" y="6359606"/>
            <a:ext cx="1353312" cy="369332"/>
          </a:xfrm>
          <a:prstGeom prst="rect">
            <a:avLst/>
          </a:prstGeom>
          <a:noFill/>
        </p:spPr>
        <p:txBody>
          <a:bodyPr wrap="square" rtlCol="0">
            <a:spAutoFit/>
          </a:bodyPr>
          <a:lstStyle/>
          <a:p>
            <a:r>
              <a:rPr lang="en-US" b="1" dirty="0">
                <a:solidFill>
                  <a:srgbClr val="FF0000"/>
                </a:solidFill>
              </a:rPr>
              <a:t>Firefly</a:t>
            </a:r>
          </a:p>
        </p:txBody>
      </p:sp>
      <p:pic>
        <p:nvPicPr>
          <p:cNvPr id="3" name="Picture 2"/>
          <p:cNvPicPr>
            <a:picLocks noChangeAspect="1"/>
          </p:cNvPicPr>
          <p:nvPr/>
        </p:nvPicPr>
        <p:blipFill>
          <a:blip r:embed="rId6"/>
          <a:stretch>
            <a:fillRect/>
          </a:stretch>
        </p:blipFill>
        <p:spPr>
          <a:xfrm>
            <a:off x="1540316" y="1664150"/>
            <a:ext cx="1988792" cy="1988792"/>
          </a:xfrm>
          <a:prstGeom prst="rect">
            <a:avLst/>
          </a:prstGeom>
        </p:spPr>
      </p:pic>
      <p:pic>
        <p:nvPicPr>
          <p:cNvPr id="15" name="Picture 14"/>
          <p:cNvPicPr>
            <a:picLocks noChangeAspect="1"/>
          </p:cNvPicPr>
          <p:nvPr/>
        </p:nvPicPr>
        <p:blipFill>
          <a:blip r:embed="rId7"/>
          <a:stretch>
            <a:fillRect/>
          </a:stretch>
        </p:blipFill>
        <p:spPr>
          <a:xfrm rot="5400000">
            <a:off x="8773861" y="1993144"/>
            <a:ext cx="2737438" cy="3823838"/>
          </a:xfrm>
          <a:prstGeom prst="rect">
            <a:avLst/>
          </a:prstGeom>
        </p:spPr>
      </p:pic>
    </p:spTree>
    <p:extLst>
      <p:ext uri="{BB962C8B-B14F-4D97-AF65-F5344CB8AC3E}">
        <p14:creationId xmlns:p14="http://schemas.microsoft.com/office/powerpoint/2010/main" val="3148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a:t>Bottom Line-</a:t>
            </a:r>
          </a:p>
        </p:txBody>
      </p:sp>
      <p:sp>
        <p:nvSpPr>
          <p:cNvPr id="3" name="Content Placeholder 2"/>
          <p:cNvSpPr>
            <a:spLocks noGrp="1"/>
          </p:cNvSpPr>
          <p:nvPr>
            <p:ph idx="1"/>
          </p:nvPr>
        </p:nvSpPr>
        <p:spPr/>
        <p:txBody>
          <a:bodyPr>
            <a:normAutofit/>
          </a:bodyPr>
          <a:lstStyle/>
          <a:p>
            <a:r>
              <a:rPr lang="en-US" dirty="0"/>
              <a:t>Diversify!</a:t>
            </a:r>
          </a:p>
          <a:p>
            <a:r>
              <a:rPr lang="en-US" dirty="0"/>
              <a:t>Nurture what you have</a:t>
            </a:r>
          </a:p>
          <a:p>
            <a:r>
              <a:rPr lang="en-US" dirty="0"/>
              <a:t>Eliminate invasive species</a:t>
            </a:r>
          </a:p>
          <a:p>
            <a:r>
              <a:rPr lang="en-US" dirty="0"/>
              <a:t>Provide a pollinator friendly habitat- for all pollinators</a:t>
            </a:r>
          </a:p>
          <a:p>
            <a:r>
              <a:rPr lang="en-US" dirty="0"/>
              <a:t>Do not use pesticides</a:t>
            </a:r>
          </a:p>
          <a:p>
            <a:r>
              <a:rPr lang="en-US" dirty="0"/>
              <a:t>Favor native species but know that they may not be ideal depending on your setting.</a:t>
            </a:r>
          </a:p>
        </p:txBody>
      </p:sp>
    </p:spTree>
    <p:extLst>
      <p:ext uri="{BB962C8B-B14F-4D97-AF65-F5344CB8AC3E}">
        <p14:creationId xmlns:p14="http://schemas.microsoft.com/office/powerpoint/2010/main" val="189323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a:t>Recommended reading/Resources…</a:t>
            </a:r>
          </a:p>
        </p:txBody>
      </p:sp>
      <p:sp>
        <p:nvSpPr>
          <p:cNvPr id="3" name="Content Placeholder 2"/>
          <p:cNvSpPr>
            <a:spLocks noGrp="1"/>
          </p:cNvSpPr>
          <p:nvPr>
            <p:ph sz="half" idx="1"/>
          </p:nvPr>
        </p:nvSpPr>
        <p:spPr>
          <a:xfrm>
            <a:off x="838200" y="1825624"/>
            <a:ext cx="5181600" cy="5032375"/>
          </a:xfrm>
        </p:spPr>
        <p:txBody>
          <a:bodyPr>
            <a:normAutofit fontScale="92500" lnSpcReduction="20000"/>
          </a:bodyPr>
          <a:lstStyle/>
          <a:p>
            <a:r>
              <a:rPr lang="en-US" dirty="0"/>
              <a:t>Bringing Nature Home, by Douglas </a:t>
            </a:r>
            <a:r>
              <a:rPr lang="en-US" dirty="0" err="1"/>
              <a:t>Tallamy</a:t>
            </a:r>
            <a:endParaRPr lang="en-US" dirty="0"/>
          </a:p>
          <a:p>
            <a:r>
              <a:rPr lang="en-US" dirty="0"/>
              <a:t>Native Plants of New York, by Don Leopold</a:t>
            </a:r>
          </a:p>
          <a:p>
            <a:r>
              <a:rPr lang="en-US" dirty="0"/>
              <a:t>Audubon Guides (Trees and Wildflowers)</a:t>
            </a:r>
          </a:p>
          <a:p>
            <a:r>
              <a:rPr lang="en-US" dirty="0"/>
              <a:t>Caterpillars of Eastern North America, by David Wagner</a:t>
            </a:r>
          </a:p>
          <a:p>
            <a:r>
              <a:rPr lang="en-US" dirty="0"/>
              <a:t>Pollination Conservation Handbook, The Xerces Society</a:t>
            </a:r>
          </a:p>
          <a:p>
            <a:r>
              <a:rPr lang="en-US" dirty="0">
                <a:hlinkClick r:id="rId3"/>
              </a:rPr>
              <a:t>www.xerces.org</a:t>
            </a:r>
            <a:endParaRPr lang="en-US" dirty="0"/>
          </a:p>
          <a:p>
            <a:r>
              <a:rPr lang="en-US" dirty="0"/>
              <a:t>Prairie Moon Nursery  prairiemoon.com  (MN)</a:t>
            </a:r>
          </a:p>
          <a:p>
            <a:r>
              <a:rPr lang="en-US" dirty="0"/>
              <a:t>Ernst Seeds  ernstseed.com  (PA)</a:t>
            </a:r>
          </a:p>
        </p:txBody>
      </p:sp>
      <p:pic>
        <p:nvPicPr>
          <p:cNvPr id="9" name="Content Placeholder 8"/>
          <p:cNvPicPr>
            <a:picLocks noGrp="1" noChangeAspect="1"/>
          </p:cNvPicPr>
          <p:nvPr>
            <p:ph sz="half" idx="2"/>
          </p:nvPr>
        </p:nvPicPr>
        <p:blipFill>
          <a:blip r:embed="rId4"/>
          <a:stretch>
            <a:fillRect/>
          </a:stretch>
        </p:blipFill>
        <p:spPr>
          <a:xfrm>
            <a:off x="6172200" y="2058194"/>
            <a:ext cx="5181600" cy="3886200"/>
          </a:xfrm>
          <a:prstGeom prst="rect">
            <a:avLst/>
          </a:prstGeom>
        </p:spPr>
      </p:pic>
    </p:spTree>
    <p:extLst>
      <p:ext uri="{BB962C8B-B14F-4D97-AF65-F5344CB8AC3E}">
        <p14:creationId xmlns:p14="http://schemas.microsoft.com/office/powerpoint/2010/main" val="321098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5EF76-39C9-2359-0A51-5FAA2EFEC564}"/>
              </a:ext>
            </a:extLst>
          </p:cNvPr>
          <p:cNvSpPr>
            <a:spLocks noGrp="1"/>
          </p:cNvSpPr>
          <p:nvPr>
            <p:ph type="title"/>
          </p:nvPr>
        </p:nvSpPr>
        <p:spPr/>
        <p:txBody>
          <a:bodyPr/>
          <a:lstStyle/>
          <a:p>
            <a:r>
              <a:rPr lang="en-US" dirty="0"/>
              <a:t>Questions? Thank You!</a:t>
            </a:r>
          </a:p>
        </p:txBody>
      </p:sp>
      <p:sp>
        <p:nvSpPr>
          <p:cNvPr id="3" name="Content Placeholder 2">
            <a:extLst>
              <a:ext uri="{FF2B5EF4-FFF2-40B4-BE49-F238E27FC236}">
                <a16:creationId xmlns:a16="http://schemas.microsoft.com/office/drawing/2014/main" id="{436A3B14-3BD5-CF19-B511-0AF00F354184}"/>
              </a:ext>
            </a:extLst>
          </p:cNvPr>
          <p:cNvSpPr>
            <a:spLocks noGrp="1"/>
          </p:cNvSpPr>
          <p:nvPr>
            <p:ph idx="1"/>
          </p:nvPr>
        </p:nvSpPr>
        <p:spPr/>
        <p:txBody>
          <a:bodyPr/>
          <a:lstStyle/>
          <a:p>
            <a:r>
              <a:rPr lang="en-US" dirty="0"/>
              <a:t>Contact Cierra Williams</a:t>
            </a:r>
          </a:p>
          <a:p>
            <a:pPr lvl="1"/>
            <a:r>
              <a:rPr lang="en-US" dirty="0"/>
              <a:t>315-788-8450 ext. 222</a:t>
            </a:r>
          </a:p>
          <a:p>
            <a:pPr lvl="1"/>
            <a:r>
              <a:rPr lang="en-US" dirty="0"/>
              <a:t>clw247@cornell.edu</a:t>
            </a:r>
          </a:p>
          <a:p>
            <a:pPr lvl="1"/>
            <a:r>
              <a:rPr lang="en-US" dirty="0"/>
              <a:t>www.ccejefferson.org</a:t>
            </a:r>
          </a:p>
        </p:txBody>
      </p:sp>
      <p:pic>
        <p:nvPicPr>
          <p:cNvPr id="5" name="Picture 4" descr="A garden with many different flowers&#10;&#10;AI-generated content may be incorrect.">
            <a:extLst>
              <a:ext uri="{FF2B5EF4-FFF2-40B4-BE49-F238E27FC236}">
                <a16:creationId xmlns:a16="http://schemas.microsoft.com/office/drawing/2014/main" id="{51C61EB6-62A6-9851-3B3B-EB5D2F3F108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30010" y="2041320"/>
            <a:ext cx="5676900" cy="3741077"/>
          </a:xfrm>
          <a:prstGeom prst="rect">
            <a:avLst/>
          </a:prstGeom>
        </p:spPr>
      </p:pic>
    </p:spTree>
    <p:extLst>
      <p:ext uri="{BB962C8B-B14F-4D97-AF65-F5344CB8AC3E}">
        <p14:creationId xmlns:p14="http://schemas.microsoft.com/office/powerpoint/2010/main" val="164933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4246"/>
            <a:ext cx="10058400" cy="1188720"/>
          </a:xfrm>
          <a:noFill/>
        </p:spPr>
        <p:txBody>
          <a:bodyPr/>
          <a:lstStyle/>
          <a:p>
            <a:pPr algn="ctr"/>
            <a:r>
              <a:rPr lang="en-US" dirty="0"/>
              <a:t>Without pollinators…</a:t>
            </a:r>
          </a:p>
        </p:txBody>
      </p:sp>
      <p:pic>
        <p:nvPicPr>
          <p:cNvPr id="4" name="Content Placeholder 3"/>
          <p:cNvPicPr>
            <a:picLocks noGrp="1" noChangeAspect="1"/>
          </p:cNvPicPr>
          <p:nvPr>
            <p:ph idx="1"/>
          </p:nvPr>
        </p:nvPicPr>
        <p:blipFill>
          <a:blip r:embed="rId3"/>
          <a:stretch>
            <a:fillRect/>
          </a:stretch>
        </p:blipFill>
        <p:spPr>
          <a:xfrm>
            <a:off x="-356665" y="1180426"/>
            <a:ext cx="2566638" cy="1792379"/>
          </a:xfrm>
          <a:prstGeom prst="rect">
            <a:avLst/>
          </a:prstGeom>
        </p:spPr>
      </p:pic>
      <p:pic>
        <p:nvPicPr>
          <p:cNvPr id="5" name="Picture 4"/>
          <p:cNvPicPr>
            <a:picLocks noChangeAspect="1"/>
          </p:cNvPicPr>
          <p:nvPr/>
        </p:nvPicPr>
        <p:blipFill>
          <a:blip r:embed="rId4"/>
          <a:stretch>
            <a:fillRect/>
          </a:stretch>
        </p:blipFill>
        <p:spPr>
          <a:xfrm>
            <a:off x="5646278" y="2972805"/>
            <a:ext cx="2645893" cy="1725318"/>
          </a:xfrm>
          <a:prstGeom prst="rect">
            <a:avLst/>
          </a:prstGeom>
        </p:spPr>
      </p:pic>
      <p:pic>
        <p:nvPicPr>
          <p:cNvPr id="6" name="Picture 5"/>
          <p:cNvPicPr>
            <a:picLocks noChangeAspect="1"/>
          </p:cNvPicPr>
          <p:nvPr/>
        </p:nvPicPr>
        <p:blipFill>
          <a:blip r:embed="rId5"/>
          <a:stretch>
            <a:fillRect/>
          </a:stretch>
        </p:blipFill>
        <p:spPr>
          <a:xfrm>
            <a:off x="-411534" y="2784898"/>
            <a:ext cx="2621507" cy="1743607"/>
          </a:xfrm>
          <a:prstGeom prst="rect">
            <a:avLst/>
          </a:prstGeom>
        </p:spPr>
      </p:pic>
      <p:pic>
        <p:nvPicPr>
          <p:cNvPr id="7" name="Picture 6"/>
          <p:cNvPicPr>
            <a:picLocks noChangeAspect="1"/>
          </p:cNvPicPr>
          <p:nvPr/>
        </p:nvPicPr>
        <p:blipFill>
          <a:blip r:embed="rId6"/>
          <a:stretch>
            <a:fillRect/>
          </a:stretch>
        </p:blipFill>
        <p:spPr>
          <a:xfrm>
            <a:off x="4134188" y="4080844"/>
            <a:ext cx="2615411" cy="1743607"/>
          </a:xfrm>
          <a:prstGeom prst="rect">
            <a:avLst/>
          </a:prstGeom>
        </p:spPr>
      </p:pic>
      <p:pic>
        <p:nvPicPr>
          <p:cNvPr id="8" name="Picture 7"/>
          <p:cNvPicPr>
            <a:picLocks noChangeAspect="1"/>
          </p:cNvPicPr>
          <p:nvPr/>
        </p:nvPicPr>
        <p:blipFill>
          <a:blip r:embed="rId7"/>
          <a:stretch>
            <a:fillRect/>
          </a:stretch>
        </p:blipFill>
        <p:spPr>
          <a:xfrm>
            <a:off x="6812072" y="1640939"/>
            <a:ext cx="2469094" cy="1847248"/>
          </a:xfrm>
          <a:prstGeom prst="rect">
            <a:avLst/>
          </a:prstGeom>
        </p:spPr>
      </p:pic>
      <p:pic>
        <p:nvPicPr>
          <p:cNvPr id="9" name="Picture 8"/>
          <p:cNvPicPr>
            <a:picLocks noChangeAspect="1"/>
          </p:cNvPicPr>
          <p:nvPr/>
        </p:nvPicPr>
        <p:blipFill>
          <a:blip r:embed="rId8"/>
          <a:stretch>
            <a:fillRect/>
          </a:stretch>
        </p:blipFill>
        <p:spPr>
          <a:xfrm>
            <a:off x="-521327" y="-473148"/>
            <a:ext cx="2719052" cy="1676545"/>
          </a:xfrm>
          <a:prstGeom prst="rect">
            <a:avLst/>
          </a:prstGeom>
        </p:spPr>
      </p:pic>
      <p:pic>
        <p:nvPicPr>
          <p:cNvPr id="11" name="Picture 10"/>
          <p:cNvPicPr>
            <a:picLocks noChangeAspect="1"/>
          </p:cNvPicPr>
          <p:nvPr/>
        </p:nvPicPr>
        <p:blipFill>
          <a:blip r:embed="rId9"/>
          <a:stretch>
            <a:fillRect/>
          </a:stretch>
        </p:blipFill>
        <p:spPr>
          <a:xfrm>
            <a:off x="9951596" y="4060231"/>
            <a:ext cx="2462997" cy="1853345"/>
          </a:xfrm>
          <a:prstGeom prst="rect">
            <a:avLst/>
          </a:prstGeom>
        </p:spPr>
      </p:pic>
      <p:pic>
        <p:nvPicPr>
          <p:cNvPr id="12" name="Picture 11"/>
          <p:cNvPicPr>
            <a:picLocks noChangeAspect="1"/>
          </p:cNvPicPr>
          <p:nvPr/>
        </p:nvPicPr>
        <p:blipFill>
          <a:blip r:embed="rId10"/>
          <a:stretch>
            <a:fillRect/>
          </a:stretch>
        </p:blipFill>
        <p:spPr>
          <a:xfrm>
            <a:off x="8325876" y="5260522"/>
            <a:ext cx="2621507" cy="1737511"/>
          </a:xfrm>
          <a:prstGeom prst="rect">
            <a:avLst/>
          </a:prstGeom>
        </p:spPr>
      </p:pic>
      <p:pic>
        <p:nvPicPr>
          <p:cNvPr id="13" name="Picture 12"/>
          <p:cNvPicPr>
            <a:picLocks noChangeAspect="1"/>
          </p:cNvPicPr>
          <p:nvPr/>
        </p:nvPicPr>
        <p:blipFill>
          <a:blip r:embed="rId11"/>
          <a:stretch>
            <a:fillRect/>
          </a:stretch>
        </p:blipFill>
        <p:spPr>
          <a:xfrm>
            <a:off x="8585975" y="322448"/>
            <a:ext cx="2597121" cy="1761897"/>
          </a:xfrm>
          <a:prstGeom prst="rect">
            <a:avLst/>
          </a:prstGeom>
        </p:spPr>
      </p:pic>
      <p:pic>
        <p:nvPicPr>
          <p:cNvPr id="14" name="Picture 13"/>
          <p:cNvPicPr>
            <a:picLocks noChangeAspect="1"/>
          </p:cNvPicPr>
          <p:nvPr/>
        </p:nvPicPr>
        <p:blipFill>
          <a:blip r:embed="rId12"/>
          <a:stretch>
            <a:fillRect/>
          </a:stretch>
        </p:blipFill>
        <p:spPr>
          <a:xfrm>
            <a:off x="8122825" y="3387671"/>
            <a:ext cx="2231329" cy="2048434"/>
          </a:xfrm>
          <a:prstGeom prst="rect">
            <a:avLst/>
          </a:prstGeom>
        </p:spPr>
      </p:pic>
      <p:pic>
        <p:nvPicPr>
          <p:cNvPr id="15" name="Picture 14"/>
          <p:cNvPicPr>
            <a:picLocks noChangeAspect="1"/>
          </p:cNvPicPr>
          <p:nvPr/>
        </p:nvPicPr>
        <p:blipFill>
          <a:blip r:embed="rId13"/>
          <a:stretch>
            <a:fillRect/>
          </a:stretch>
        </p:blipFill>
        <p:spPr>
          <a:xfrm>
            <a:off x="5655598" y="5391296"/>
            <a:ext cx="2670279" cy="1713124"/>
          </a:xfrm>
          <a:prstGeom prst="rect">
            <a:avLst/>
          </a:prstGeom>
        </p:spPr>
      </p:pic>
      <p:pic>
        <p:nvPicPr>
          <p:cNvPr id="16" name="Picture 15"/>
          <p:cNvPicPr>
            <a:picLocks noChangeAspect="1"/>
          </p:cNvPicPr>
          <p:nvPr/>
        </p:nvPicPr>
        <p:blipFill>
          <a:blip r:embed="rId14"/>
          <a:stretch>
            <a:fillRect/>
          </a:stretch>
        </p:blipFill>
        <p:spPr>
          <a:xfrm>
            <a:off x="4785246" y="1650160"/>
            <a:ext cx="2621507" cy="1737511"/>
          </a:xfrm>
          <a:prstGeom prst="rect">
            <a:avLst/>
          </a:prstGeom>
        </p:spPr>
      </p:pic>
      <p:pic>
        <p:nvPicPr>
          <p:cNvPr id="17" name="Picture 16"/>
          <p:cNvPicPr>
            <a:picLocks noChangeAspect="1"/>
          </p:cNvPicPr>
          <p:nvPr/>
        </p:nvPicPr>
        <p:blipFill>
          <a:blip r:embed="rId15"/>
          <a:stretch>
            <a:fillRect/>
          </a:stretch>
        </p:blipFill>
        <p:spPr>
          <a:xfrm>
            <a:off x="1821567" y="3323081"/>
            <a:ext cx="2694666" cy="1694835"/>
          </a:xfrm>
          <a:prstGeom prst="rect">
            <a:avLst/>
          </a:prstGeom>
        </p:spPr>
      </p:pic>
      <p:pic>
        <p:nvPicPr>
          <p:cNvPr id="18" name="Picture 17"/>
          <p:cNvPicPr>
            <a:picLocks noChangeAspect="1"/>
          </p:cNvPicPr>
          <p:nvPr/>
        </p:nvPicPr>
        <p:blipFill>
          <a:blip r:embed="rId16"/>
          <a:stretch>
            <a:fillRect/>
          </a:stretch>
        </p:blipFill>
        <p:spPr>
          <a:xfrm>
            <a:off x="-123902" y="4798950"/>
            <a:ext cx="2414225" cy="1896020"/>
          </a:xfrm>
          <a:prstGeom prst="rect">
            <a:avLst/>
          </a:prstGeom>
        </p:spPr>
      </p:pic>
      <p:pic>
        <p:nvPicPr>
          <p:cNvPr id="20" name="Picture 19"/>
          <p:cNvPicPr>
            <a:picLocks noChangeAspect="1"/>
          </p:cNvPicPr>
          <p:nvPr/>
        </p:nvPicPr>
        <p:blipFill>
          <a:blip r:embed="rId17"/>
          <a:stretch>
            <a:fillRect/>
          </a:stretch>
        </p:blipFill>
        <p:spPr>
          <a:xfrm>
            <a:off x="9118332" y="113031"/>
            <a:ext cx="4115157" cy="3840813"/>
          </a:xfrm>
          <a:prstGeom prst="rect">
            <a:avLst/>
          </a:prstGeom>
        </p:spPr>
      </p:pic>
      <p:pic>
        <p:nvPicPr>
          <p:cNvPr id="22" name="Picture 21"/>
          <p:cNvPicPr>
            <a:picLocks noChangeAspect="1"/>
          </p:cNvPicPr>
          <p:nvPr/>
        </p:nvPicPr>
        <p:blipFill>
          <a:blip r:embed="rId18"/>
          <a:stretch>
            <a:fillRect/>
          </a:stretch>
        </p:blipFill>
        <p:spPr>
          <a:xfrm>
            <a:off x="1878717" y="1848230"/>
            <a:ext cx="2853175" cy="4846740"/>
          </a:xfrm>
          <a:prstGeom prst="rect">
            <a:avLst/>
          </a:prstGeom>
        </p:spPr>
      </p:pic>
    </p:spTree>
    <p:extLst>
      <p:ext uri="{BB962C8B-B14F-4D97-AF65-F5344CB8AC3E}">
        <p14:creationId xmlns:p14="http://schemas.microsoft.com/office/powerpoint/2010/main" val="334831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8837" y="279600"/>
            <a:ext cx="6096000" cy="1200329"/>
          </a:xfrm>
          <a:prstGeom prst="rect">
            <a:avLst/>
          </a:prstGeom>
        </p:spPr>
        <p:txBody>
          <a:bodyPr>
            <a:spAutoFit/>
          </a:bodyPr>
          <a:lstStyle/>
          <a:p>
            <a:endParaRPr lang="en-US" dirty="0"/>
          </a:p>
          <a:p>
            <a:pPr algn="ctr"/>
            <a:r>
              <a:rPr lang="en-US" b="1" dirty="0">
                <a:latin typeface="Times New Roman" panose="02020603050405020304" pitchFamily="18" charset="0"/>
                <a:cs typeface="Times New Roman" panose="02020603050405020304" pitchFamily="18" charset="0"/>
              </a:rPr>
              <a:t>These Photos Capture The Startling Effect Of Shrinking Bee Populations</a:t>
            </a:r>
          </a:p>
          <a:p>
            <a:pPr algn="ctr"/>
            <a:r>
              <a:rPr lang="en-US" b="1" dirty="0">
                <a:latin typeface="Times New Roman" panose="02020603050405020304" pitchFamily="18" charset="0"/>
                <a:cs typeface="Times New Roman" panose="02020603050405020304" pitchFamily="18" charset="0"/>
              </a:rPr>
              <a:t>In rural China, humans pollinate flowers by hand.</a:t>
            </a:r>
          </a:p>
        </p:txBody>
      </p:sp>
      <p:pic>
        <p:nvPicPr>
          <p:cNvPr id="5" name="Picture 4"/>
          <p:cNvPicPr>
            <a:picLocks noChangeAspect="1"/>
          </p:cNvPicPr>
          <p:nvPr/>
        </p:nvPicPr>
        <p:blipFill>
          <a:blip r:embed="rId3"/>
          <a:stretch>
            <a:fillRect/>
          </a:stretch>
        </p:blipFill>
        <p:spPr>
          <a:xfrm>
            <a:off x="425623" y="1708727"/>
            <a:ext cx="4452620" cy="3139786"/>
          </a:xfrm>
          <a:prstGeom prst="rect">
            <a:avLst/>
          </a:prstGeom>
        </p:spPr>
      </p:pic>
      <p:pic>
        <p:nvPicPr>
          <p:cNvPr id="7" name="Picture 6"/>
          <p:cNvPicPr>
            <a:picLocks noChangeAspect="1"/>
          </p:cNvPicPr>
          <p:nvPr/>
        </p:nvPicPr>
        <p:blipFill>
          <a:blip r:embed="rId4"/>
          <a:stretch>
            <a:fillRect/>
          </a:stretch>
        </p:blipFill>
        <p:spPr>
          <a:xfrm>
            <a:off x="7176604" y="168419"/>
            <a:ext cx="4721275" cy="3110201"/>
          </a:xfrm>
          <a:prstGeom prst="rect">
            <a:avLst/>
          </a:prstGeom>
        </p:spPr>
      </p:pic>
      <p:sp>
        <p:nvSpPr>
          <p:cNvPr id="8" name="Rectangle 7"/>
          <p:cNvSpPr/>
          <p:nvPr/>
        </p:nvSpPr>
        <p:spPr>
          <a:xfrm>
            <a:off x="6775568" y="3623072"/>
            <a:ext cx="5416432" cy="646331"/>
          </a:xfrm>
          <a:prstGeom prst="rect">
            <a:avLst/>
          </a:prstGeom>
        </p:spPr>
        <p:txBody>
          <a:bodyPr wrap="square">
            <a:spAutoFit/>
          </a:bodyPr>
          <a:lstStyle/>
          <a:p>
            <a:pPr algn="ctr"/>
            <a:r>
              <a:rPr lang="en-US" b="1" dirty="0">
                <a:latin typeface="Perpetua Titling MT" panose="02020502060505020804" pitchFamily="18" charset="0"/>
              </a:rPr>
              <a:t>Decline of bees forces China's apple farmers to pollinate by hand</a:t>
            </a:r>
          </a:p>
        </p:txBody>
      </p:sp>
      <p:sp>
        <p:nvSpPr>
          <p:cNvPr id="9" name="Rectangle 8"/>
          <p:cNvSpPr/>
          <p:nvPr/>
        </p:nvSpPr>
        <p:spPr>
          <a:xfrm>
            <a:off x="1699491" y="5187110"/>
            <a:ext cx="6096000" cy="646331"/>
          </a:xfrm>
          <a:prstGeom prst="rect">
            <a:avLst/>
          </a:prstGeom>
        </p:spPr>
        <p:txBody>
          <a:bodyPr>
            <a:spAutoFit/>
          </a:bodyPr>
          <a:lstStyle/>
          <a:p>
            <a:r>
              <a:rPr lang="en-US" dirty="0">
                <a:latin typeface="Elephant" panose="02020904090505020303" pitchFamily="18" charset="0"/>
              </a:rPr>
              <a:t>After Bee Die-Off, Chinese Apple Farmers Resort to Hand Pollination</a:t>
            </a:r>
          </a:p>
        </p:txBody>
      </p:sp>
    </p:spTree>
    <p:extLst>
      <p:ext uri="{BB962C8B-B14F-4D97-AF65-F5344CB8AC3E}">
        <p14:creationId xmlns:p14="http://schemas.microsoft.com/office/powerpoint/2010/main" val="154606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453" y="-186868"/>
            <a:ext cx="10515600" cy="1160646"/>
          </a:xfrm>
          <a:noFill/>
        </p:spPr>
        <p:txBody>
          <a:bodyPr/>
          <a:lstStyle/>
          <a:p>
            <a:pPr algn="ctr"/>
            <a:r>
              <a:rPr lang="en-US" dirty="0"/>
              <a:t>Downward spiral…</a:t>
            </a:r>
          </a:p>
        </p:txBody>
      </p:sp>
      <p:sp>
        <p:nvSpPr>
          <p:cNvPr id="3" name="Content Placeholder 2"/>
          <p:cNvSpPr>
            <a:spLocks noGrp="1"/>
          </p:cNvSpPr>
          <p:nvPr>
            <p:ph idx="1"/>
          </p:nvPr>
        </p:nvSpPr>
        <p:spPr>
          <a:xfrm>
            <a:off x="21973" y="973779"/>
            <a:ext cx="12192000" cy="5756206"/>
          </a:xfrm>
        </p:spPr>
        <p:txBody>
          <a:bodyPr>
            <a:normAutofit/>
          </a:bodyPr>
          <a:lstStyle/>
          <a:p>
            <a:pPr marL="0" indent="0">
              <a:buNone/>
            </a:pPr>
            <a:r>
              <a:rPr lang="en-US" sz="2000" dirty="0"/>
              <a:t>Pollinators disappear </a:t>
            </a:r>
          </a:p>
        </p:txBody>
      </p:sp>
      <p:pic>
        <p:nvPicPr>
          <p:cNvPr id="4" name="Picture 3"/>
          <p:cNvPicPr>
            <a:picLocks noChangeAspect="1"/>
          </p:cNvPicPr>
          <p:nvPr/>
        </p:nvPicPr>
        <p:blipFill>
          <a:blip r:embed="rId3"/>
          <a:stretch>
            <a:fillRect/>
          </a:stretch>
        </p:blipFill>
        <p:spPr>
          <a:xfrm rot="19523526">
            <a:off x="779675" y="1606952"/>
            <a:ext cx="1187101" cy="1048027"/>
          </a:xfrm>
          <a:prstGeom prst="rect">
            <a:avLst/>
          </a:prstGeom>
        </p:spPr>
      </p:pic>
      <p:sp>
        <p:nvSpPr>
          <p:cNvPr id="5" name="TextBox 4"/>
          <p:cNvSpPr txBox="1"/>
          <p:nvPr/>
        </p:nvSpPr>
        <p:spPr>
          <a:xfrm>
            <a:off x="1728415" y="2699315"/>
            <a:ext cx="3167834" cy="400110"/>
          </a:xfrm>
          <a:prstGeom prst="rect">
            <a:avLst/>
          </a:prstGeom>
          <a:noFill/>
        </p:spPr>
        <p:txBody>
          <a:bodyPr wrap="square" rtlCol="0">
            <a:spAutoFit/>
          </a:bodyPr>
          <a:lstStyle/>
          <a:p>
            <a:r>
              <a:rPr lang="en-US" sz="2000" dirty="0"/>
              <a:t>Native plants disappear</a:t>
            </a:r>
          </a:p>
        </p:txBody>
      </p:sp>
      <p:pic>
        <p:nvPicPr>
          <p:cNvPr id="6" name="Picture 5"/>
          <p:cNvPicPr>
            <a:picLocks noChangeAspect="1"/>
          </p:cNvPicPr>
          <p:nvPr/>
        </p:nvPicPr>
        <p:blipFill>
          <a:blip r:embed="rId3"/>
          <a:stretch>
            <a:fillRect/>
          </a:stretch>
        </p:blipFill>
        <p:spPr>
          <a:xfrm rot="19279564">
            <a:off x="3779912" y="3334793"/>
            <a:ext cx="1171416" cy="1034178"/>
          </a:xfrm>
          <a:prstGeom prst="rect">
            <a:avLst/>
          </a:prstGeom>
        </p:spPr>
      </p:pic>
      <p:sp>
        <p:nvSpPr>
          <p:cNvPr id="7" name="TextBox 6"/>
          <p:cNvSpPr txBox="1"/>
          <p:nvPr/>
        </p:nvSpPr>
        <p:spPr>
          <a:xfrm>
            <a:off x="4622466" y="4323186"/>
            <a:ext cx="2734467" cy="400110"/>
          </a:xfrm>
          <a:prstGeom prst="rect">
            <a:avLst/>
          </a:prstGeom>
          <a:noFill/>
        </p:spPr>
        <p:txBody>
          <a:bodyPr wrap="none" rtlCol="0">
            <a:spAutoFit/>
          </a:bodyPr>
          <a:lstStyle/>
          <a:p>
            <a:r>
              <a:rPr lang="en-US" sz="2000" dirty="0"/>
              <a:t>Invasive plants move in</a:t>
            </a:r>
          </a:p>
        </p:txBody>
      </p:sp>
      <p:pic>
        <p:nvPicPr>
          <p:cNvPr id="8" name="Picture 7"/>
          <p:cNvPicPr>
            <a:picLocks noChangeAspect="1"/>
          </p:cNvPicPr>
          <p:nvPr/>
        </p:nvPicPr>
        <p:blipFill>
          <a:blip r:embed="rId3"/>
          <a:stretch>
            <a:fillRect/>
          </a:stretch>
        </p:blipFill>
        <p:spPr>
          <a:xfrm rot="19450014">
            <a:off x="7107343" y="4735961"/>
            <a:ext cx="1091475" cy="963604"/>
          </a:xfrm>
          <a:prstGeom prst="rect">
            <a:avLst/>
          </a:prstGeom>
        </p:spPr>
      </p:pic>
      <p:sp>
        <p:nvSpPr>
          <p:cNvPr id="9" name="TextBox 8"/>
          <p:cNvSpPr txBox="1"/>
          <p:nvPr/>
        </p:nvSpPr>
        <p:spPr>
          <a:xfrm>
            <a:off x="8362071" y="5527753"/>
            <a:ext cx="4560893" cy="400110"/>
          </a:xfrm>
          <a:prstGeom prst="rect">
            <a:avLst/>
          </a:prstGeom>
          <a:noFill/>
        </p:spPr>
        <p:txBody>
          <a:bodyPr wrap="square" rtlCol="0">
            <a:spAutoFit/>
          </a:bodyPr>
          <a:lstStyle/>
          <a:p>
            <a:r>
              <a:rPr lang="en-US" sz="2000" dirty="0"/>
              <a:t>Birds and animals move out </a:t>
            </a:r>
          </a:p>
        </p:txBody>
      </p:sp>
    </p:spTree>
    <p:extLst>
      <p:ext uri="{BB962C8B-B14F-4D97-AF65-F5344CB8AC3E}">
        <p14:creationId xmlns:p14="http://schemas.microsoft.com/office/powerpoint/2010/main" val="426156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896269"/>
          </a:xfrm>
          <a:noFill/>
        </p:spPr>
        <p:txBody>
          <a:bodyPr/>
          <a:lstStyle/>
          <a:p>
            <a:pPr algn="ctr"/>
            <a:r>
              <a:rPr lang="en-US" dirty="0"/>
              <a:t>What can you do to support pollinators?</a:t>
            </a:r>
          </a:p>
        </p:txBody>
      </p:sp>
      <p:pic>
        <p:nvPicPr>
          <p:cNvPr id="4" name="Content Placeholder 3"/>
          <p:cNvPicPr>
            <a:picLocks noGrp="1" noChangeAspect="1"/>
          </p:cNvPicPr>
          <p:nvPr>
            <p:ph idx="1"/>
          </p:nvPr>
        </p:nvPicPr>
        <p:blipFill>
          <a:blip r:embed="rId3"/>
          <a:stretch>
            <a:fillRect/>
          </a:stretch>
        </p:blipFill>
        <p:spPr>
          <a:xfrm>
            <a:off x="8729951" y="2210937"/>
            <a:ext cx="3279173" cy="4372231"/>
          </a:xfrm>
          <a:prstGeom prst="rect">
            <a:avLst/>
          </a:prstGeom>
        </p:spPr>
      </p:pic>
      <p:pic>
        <p:nvPicPr>
          <p:cNvPr id="5" name="Picture 4"/>
          <p:cNvPicPr>
            <a:picLocks noChangeAspect="1"/>
          </p:cNvPicPr>
          <p:nvPr/>
        </p:nvPicPr>
        <p:blipFill rotWithShape="1">
          <a:blip r:embed="rId4"/>
          <a:srcRect l="18162" r="17173"/>
          <a:stretch/>
        </p:blipFill>
        <p:spPr>
          <a:xfrm>
            <a:off x="191412" y="1828800"/>
            <a:ext cx="4099234" cy="4754368"/>
          </a:xfrm>
          <a:prstGeom prst="rect">
            <a:avLst/>
          </a:prstGeom>
        </p:spPr>
      </p:pic>
      <p:pic>
        <p:nvPicPr>
          <p:cNvPr id="6" name="Picture 5"/>
          <p:cNvPicPr>
            <a:picLocks noChangeAspect="1"/>
          </p:cNvPicPr>
          <p:nvPr/>
        </p:nvPicPr>
        <p:blipFill>
          <a:blip r:embed="rId5"/>
          <a:stretch>
            <a:fillRect/>
          </a:stretch>
        </p:blipFill>
        <p:spPr>
          <a:xfrm>
            <a:off x="4363469" y="2512663"/>
            <a:ext cx="4243475" cy="3182606"/>
          </a:xfrm>
          <a:prstGeom prst="rect">
            <a:avLst/>
          </a:prstGeom>
        </p:spPr>
      </p:pic>
    </p:spTree>
    <p:extLst>
      <p:ext uri="{BB962C8B-B14F-4D97-AF65-F5344CB8AC3E}">
        <p14:creationId xmlns:p14="http://schemas.microsoft.com/office/powerpoint/2010/main" val="280974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884154"/>
          </a:xfrm>
          <a:noFill/>
        </p:spPr>
        <p:txBody>
          <a:bodyPr/>
          <a:lstStyle/>
          <a:p>
            <a:pPr algn="ctr"/>
            <a:r>
              <a:rPr lang="en-US" dirty="0"/>
              <a:t>#1- Do not plant </a:t>
            </a:r>
            <a:r>
              <a:rPr lang="en-US" dirty="0" err="1"/>
              <a:t>invasives</a:t>
            </a:r>
            <a:r>
              <a:rPr lang="en-US" dirty="0"/>
              <a:t>!</a:t>
            </a:r>
          </a:p>
        </p:txBody>
      </p:sp>
      <p:sp>
        <p:nvSpPr>
          <p:cNvPr id="3" name="Content Placeholder 2"/>
          <p:cNvSpPr>
            <a:spLocks noGrp="1"/>
          </p:cNvSpPr>
          <p:nvPr>
            <p:ph sz="half" idx="1"/>
          </p:nvPr>
        </p:nvSpPr>
        <p:spPr>
          <a:xfrm>
            <a:off x="840805" y="1919665"/>
            <a:ext cx="5181600" cy="4351338"/>
          </a:xfrm>
        </p:spPr>
        <p:txBody>
          <a:bodyPr>
            <a:normAutofit fontScale="85000" lnSpcReduction="20000"/>
          </a:bodyPr>
          <a:lstStyle/>
          <a:p>
            <a:pPr marL="0" indent="0">
              <a:buNone/>
            </a:pPr>
            <a:r>
              <a:rPr lang="en-US" dirty="0"/>
              <a:t>Norway Maple</a:t>
            </a:r>
          </a:p>
          <a:p>
            <a:pPr marL="0" indent="0">
              <a:buNone/>
            </a:pPr>
            <a:r>
              <a:rPr lang="en-US" dirty="0"/>
              <a:t>&gt;Red or Sugar Maple, Red Oak</a:t>
            </a:r>
          </a:p>
          <a:p>
            <a:pPr marL="0" indent="0">
              <a:buNone/>
            </a:pPr>
            <a:r>
              <a:rPr lang="en-US" dirty="0" err="1"/>
              <a:t>Wintercreeper</a:t>
            </a:r>
            <a:endParaRPr lang="en-US" dirty="0"/>
          </a:p>
          <a:p>
            <a:pPr marL="0" indent="0">
              <a:buNone/>
            </a:pPr>
            <a:r>
              <a:rPr lang="en-US" dirty="0"/>
              <a:t>&gt;Ferns</a:t>
            </a:r>
          </a:p>
          <a:p>
            <a:pPr marL="0" indent="0">
              <a:buNone/>
            </a:pPr>
            <a:r>
              <a:rPr lang="en-US" dirty="0"/>
              <a:t>Japanese Barberry</a:t>
            </a:r>
          </a:p>
          <a:p>
            <a:pPr marL="0" indent="0">
              <a:buNone/>
            </a:pPr>
            <a:r>
              <a:rPr lang="en-US" dirty="0"/>
              <a:t>&gt;Chokeberry</a:t>
            </a:r>
          </a:p>
          <a:p>
            <a:pPr marL="0" indent="0">
              <a:buNone/>
            </a:pPr>
            <a:r>
              <a:rPr lang="en-US" dirty="0"/>
              <a:t>&gt;Ninebark</a:t>
            </a:r>
          </a:p>
          <a:p>
            <a:pPr marL="0" indent="0">
              <a:buNone/>
            </a:pPr>
            <a:r>
              <a:rPr lang="en-US" dirty="0"/>
              <a:t>Burning Bush</a:t>
            </a:r>
          </a:p>
          <a:p>
            <a:pPr marL="0" indent="0">
              <a:buNone/>
            </a:pPr>
            <a:r>
              <a:rPr lang="en-US" dirty="0"/>
              <a:t>&gt;Dogwood</a:t>
            </a:r>
          </a:p>
          <a:p>
            <a:pPr marL="0" indent="0">
              <a:buNone/>
            </a:pPr>
            <a:r>
              <a:rPr lang="en-US" dirty="0"/>
              <a:t>&gt;Chokeberry</a:t>
            </a:r>
          </a:p>
        </p:txBody>
      </p:sp>
      <p:pic>
        <p:nvPicPr>
          <p:cNvPr id="5" name="Content Placeholder 4"/>
          <p:cNvPicPr>
            <a:picLocks noGrp="1" noChangeAspect="1"/>
          </p:cNvPicPr>
          <p:nvPr>
            <p:ph sz="half" idx="2"/>
          </p:nvPr>
        </p:nvPicPr>
        <p:blipFill>
          <a:blip r:embed="rId3"/>
          <a:stretch>
            <a:fillRect/>
          </a:stretch>
        </p:blipFill>
        <p:spPr>
          <a:xfrm>
            <a:off x="8639034" y="2756387"/>
            <a:ext cx="3244518" cy="3244518"/>
          </a:xfrm>
          <a:prstGeom prst="rect">
            <a:avLst/>
          </a:prstGeom>
        </p:spPr>
      </p:pic>
      <p:pic>
        <p:nvPicPr>
          <p:cNvPr id="6" name="Picture 5"/>
          <p:cNvPicPr>
            <a:picLocks noChangeAspect="1"/>
          </p:cNvPicPr>
          <p:nvPr/>
        </p:nvPicPr>
        <p:blipFill>
          <a:blip r:embed="rId4"/>
          <a:stretch>
            <a:fillRect/>
          </a:stretch>
        </p:blipFill>
        <p:spPr>
          <a:xfrm>
            <a:off x="3941456" y="3794076"/>
            <a:ext cx="3752465" cy="2810727"/>
          </a:xfrm>
          <a:prstGeom prst="rect">
            <a:avLst/>
          </a:prstGeom>
        </p:spPr>
      </p:pic>
      <p:pic>
        <p:nvPicPr>
          <p:cNvPr id="7" name="Picture 6"/>
          <p:cNvPicPr>
            <a:picLocks noChangeAspect="1"/>
          </p:cNvPicPr>
          <p:nvPr/>
        </p:nvPicPr>
        <p:blipFill>
          <a:blip r:embed="rId5"/>
          <a:stretch>
            <a:fillRect/>
          </a:stretch>
        </p:blipFill>
        <p:spPr>
          <a:xfrm>
            <a:off x="9210675" y="3279787"/>
            <a:ext cx="2143125" cy="2143125"/>
          </a:xfrm>
          <a:prstGeom prst="rect">
            <a:avLst/>
          </a:prstGeom>
        </p:spPr>
      </p:pic>
      <p:pic>
        <p:nvPicPr>
          <p:cNvPr id="8" name="Picture 7"/>
          <p:cNvPicPr>
            <a:picLocks noChangeAspect="1"/>
          </p:cNvPicPr>
          <p:nvPr/>
        </p:nvPicPr>
        <p:blipFill>
          <a:blip r:embed="rId5"/>
          <a:stretch>
            <a:fillRect/>
          </a:stretch>
        </p:blipFill>
        <p:spPr>
          <a:xfrm>
            <a:off x="4746127" y="4127878"/>
            <a:ext cx="2143125" cy="2143125"/>
          </a:xfrm>
          <a:prstGeom prst="rect">
            <a:avLst/>
          </a:prstGeom>
        </p:spPr>
      </p:pic>
    </p:spTree>
    <p:extLst>
      <p:ext uri="{BB962C8B-B14F-4D97-AF65-F5344CB8AC3E}">
        <p14:creationId xmlns:p14="http://schemas.microsoft.com/office/powerpoint/2010/main" val="17592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5" end="5"/>
                                            </p:txEl>
                                          </p:spTgt>
                                        </p:tgtEl>
                                        <p:attrNameLst>
                                          <p:attrName>style.visibility</p:attrName>
                                        </p:attrNameLst>
                                      </p:cBhvr>
                                      <p:to>
                                        <p:strVal val="visible"/>
                                      </p:to>
                                    </p:set>
                                    <p:anim calcmode="lin" valueType="num">
                                      <p:cBhvr additive="base">
                                        <p:cTn id="6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 calcmode="lin" valueType="num">
                                      <p:cBhvr additive="base">
                                        <p:cTn id="6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 calcmode="lin" valueType="num">
                                      <p:cBhvr additive="base">
                                        <p:cTn id="7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
                                            <p:txEl>
                                              <p:pRg st="8" end="8"/>
                                            </p:txEl>
                                          </p:spTgt>
                                        </p:tgtEl>
                                        <p:attrNameLst>
                                          <p:attrName>style.visibility</p:attrName>
                                        </p:attrNameLst>
                                      </p:cBhvr>
                                      <p:to>
                                        <p:strVal val="visible"/>
                                      </p:to>
                                    </p:set>
                                    <p:anim calcmode="lin" valueType="num">
                                      <p:cBhvr additive="base">
                                        <p:cTn id="7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anim calcmode="lin" valueType="num">
                                      <p:cBhvr additive="base">
                                        <p:cTn id="8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943770"/>
          </a:xfrm>
          <a:noFill/>
        </p:spPr>
        <p:txBody>
          <a:bodyPr/>
          <a:lstStyle/>
          <a:p>
            <a:pPr algn="ctr"/>
            <a:r>
              <a:rPr lang="en-US"/>
              <a:t>#2- Favor Native Plants</a:t>
            </a:r>
            <a:endParaRPr lang="en-US" dirty="0"/>
          </a:p>
        </p:txBody>
      </p:sp>
      <p:sp>
        <p:nvSpPr>
          <p:cNvPr id="3" name="Content Placeholder 2"/>
          <p:cNvSpPr>
            <a:spLocks noGrp="1"/>
          </p:cNvSpPr>
          <p:nvPr>
            <p:ph sz="half" idx="1"/>
          </p:nvPr>
        </p:nvSpPr>
        <p:spPr/>
        <p:txBody>
          <a:bodyPr/>
          <a:lstStyle/>
          <a:p>
            <a:r>
              <a:rPr lang="en-US" dirty="0"/>
              <a:t>Native plants are adapted to our soil and climate conditions</a:t>
            </a:r>
          </a:p>
          <a:p>
            <a:r>
              <a:rPr lang="en-US" dirty="0"/>
              <a:t>Native plants have fewer disease and insect issues</a:t>
            </a:r>
          </a:p>
          <a:p>
            <a:r>
              <a:rPr lang="en-US" dirty="0"/>
              <a:t>Native plants are ‘well-behaved’</a:t>
            </a:r>
          </a:p>
          <a:p>
            <a:r>
              <a:rPr lang="en-US" dirty="0"/>
              <a:t>A healthy population of native plants can help prevent invasive species from invading an area.</a:t>
            </a:r>
          </a:p>
          <a:p>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7131248" y="1498238"/>
            <a:ext cx="3509043" cy="4678725"/>
          </a:xfrm>
          <a:prstGeom prst="rect">
            <a:avLst/>
          </a:prstGeom>
        </p:spPr>
      </p:pic>
      <p:sp>
        <p:nvSpPr>
          <p:cNvPr id="4" name="TextBox 3">
            <a:extLst>
              <a:ext uri="{FF2B5EF4-FFF2-40B4-BE49-F238E27FC236}">
                <a16:creationId xmlns:a16="http://schemas.microsoft.com/office/drawing/2014/main" id="{7A5AABF0-54B4-996F-C3AF-D7F4D708890E}"/>
              </a:ext>
            </a:extLst>
          </p:cNvPr>
          <p:cNvSpPr txBox="1"/>
          <p:nvPr/>
        </p:nvSpPr>
        <p:spPr>
          <a:xfrm>
            <a:off x="7131248" y="6176963"/>
            <a:ext cx="3263503" cy="230832"/>
          </a:xfrm>
          <a:prstGeom prst="rect">
            <a:avLst/>
          </a:prstGeom>
          <a:noFill/>
        </p:spPr>
        <p:txBody>
          <a:bodyPr wrap="square" rtlCol="0">
            <a:spAutoFit/>
          </a:bodyPr>
          <a:lstStyle/>
          <a:p>
            <a:r>
              <a:rPr lang="en-US" sz="900">
                <a:hlinkClick r:id="rId4" tooltip="https://www.flickr.com/photos/acryptozoo/19931047191"/>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260909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Cherry Blossom 16x9">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17.potx" id="{A8D831F9-2DA4-4700-B230-431725864604}" vid="{ED9A2A59-32A4-4461-8593-D9E87F204B18}"/>
    </a:ext>
  </a:extLst>
</a:theme>
</file>

<file path=ppt/theme/theme2.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B722274F98C74887A3CFFDE6D44B59" ma:contentTypeVersion="19" ma:contentTypeDescription="Create a new document." ma:contentTypeScope="" ma:versionID="f75bee38e4d6a088fc47d0f163223e78">
  <xsd:schema xmlns:xsd="http://www.w3.org/2001/XMLSchema" xmlns:xs="http://www.w3.org/2001/XMLSchema" xmlns:p="http://schemas.microsoft.com/office/2006/metadata/properties" xmlns:ns2="e385bee0-2b0b-4cf3-b4a6-99cb63095772" xmlns:ns3="9659b8ff-209a-4c56-b409-6d0b98106507" targetNamespace="http://schemas.microsoft.com/office/2006/metadata/properties" ma:root="true" ma:fieldsID="c3592aa41755e103c5f4213043bab4c1" ns2:_="" ns3:_="">
    <xsd:import namespace="e385bee0-2b0b-4cf3-b4a6-99cb63095772"/>
    <xsd:import namespace="9659b8ff-209a-4c56-b409-6d0b981065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3:_dlc_DocId" minOccurs="0"/>
                <xsd:element ref="ns3:_dlc_DocIdUrl" minOccurs="0"/>
                <xsd:element ref="ns3:_dlc_DocIdPersistI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5bee0-2b0b-4cf3-b4a6-99cb630957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d71aa43-2964-41cb-9d61-cd085e7416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59b8ff-209a-4c56-b409-6d0b9810650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cc5372c-ae72-461b-b915-1128e3f30cc1}" ma:internalName="TaxCatchAll" ma:showField="CatchAllData" ma:web="9659b8ff-209a-4c56-b409-6d0b98106507">
      <xsd:complexType>
        <xsd:complexContent>
          <xsd:extension base="dms:MultiChoiceLookup">
            <xsd:sequence>
              <xsd:element name="Value" type="dms:Lookup" maxOccurs="unbounded" minOccurs="0" nillable="true"/>
            </xsd:sequence>
          </xsd:extension>
        </xsd:complexContent>
      </xsd:complexType>
    </xsd:element>
    <xsd:element name="_dlc_DocId" ma:index="26" nillable="true" ma:displayName="Document ID Value" ma:description="The value of the document ID assigned to this item." ma:indexed="true"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9659b8ff-209a-4c56-b409-6d0b98106507">PUBLIC-2102554853-275311</_dlc_DocId>
    <_dlc_DocIdUrl xmlns="9659b8ff-209a-4c56-b409-6d0b98106507">
      <Url>https://nystughillcomm.sharepoint.com/_layouts/15/DocIdRedir.aspx?ID=PUBLIC-2102554853-275311</Url>
      <Description>PUBLIC-2102554853-275311</Description>
    </_dlc_DocIdUrl>
    <TaxCatchAll xmlns="9659b8ff-209a-4c56-b409-6d0b98106507" xsi:nil="true"/>
    <lcf76f155ced4ddcb4097134ff3c332f xmlns="e385bee0-2b0b-4cf3-b4a6-99cb6309577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EFF9343-68AC-4FE4-9F6F-6F8592CBD15F}"/>
</file>

<file path=customXml/itemProps2.xml><?xml version="1.0" encoding="utf-8"?>
<ds:datastoreItem xmlns:ds="http://schemas.openxmlformats.org/officeDocument/2006/customXml" ds:itemID="{84E276F6-26D1-43CF-A1A2-F69F26D4F13C}"/>
</file>

<file path=customXml/itemProps3.xml><?xml version="1.0" encoding="utf-8"?>
<ds:datastoreItem xmlns:ds="http://schemas.openxmlformats.org/officeDocument/2006/customXml" ds:itemID="{08FE03E3-3E1D-4FF4-8109-8B433E796337}"/>
</file>

<file path=customXml/itemProps4.xml><?xml version="1.0" encoding="utf-8"?>
<ds:datastoreItem xmlns:ds="http://schemas.openxmlformats.org/officeDocument/2006/customXml" ds:itemID="{06E54710-70E2-4978-9CFF-91F157762829}"/>
</file>

<file path=docProps/app.xml><?xml version="1.0" encoding="utf-8"?>
<Properties xmlns="http://schemas.openxmlformats.org/officeDocument/2006/extended-properties" xmlns:vt="http://schemas.openxmlformats.org/officeDocument/2006/docPropsVTypes">
  <Template>Cherry blossom nature presentation (widescreen)</Template>
  <TotalTime>96</TotalTime>
  <Words>1631</Words>
  <Application>Microsoft Office PowerPoint</Application>
  <PresentationFormat>Widescreen</PresentationFormat>
  <Paragraphs>353</Paragraphs>
  <Slides>33</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Cambria</vt:lpstr>
      <vt:lpstr>Elephant</vt:lpstr>
      <vt:lpstr>Perpetua Titling MT</vt:lpstr>
      <vt:lpstr>Times New Roman</vt:lpstr>
      <vt:lpstr>Wingdings</vt:lpstr>
      <vt:lpstr>Cherry Blossom 16x9</vt:lpstr>
      <vt:lpstr>Winter Wildlife Webinar Series: Pollinators and What Plant Species Attracts Them</vt:lpstr>
      <vt:lpstr>Question #1</vt:lpstr>
      <vt:lpstr>Why do we need to encourage pollinators?</vt:lpstr>
      <vt:lpstr>Without pollinators…</vt:lpstr>
      <vt:lpstr>PowerPoint Presentation</vt:lpstr>
      <vt:lpstr>Downward spiral…</vt:lpstr>
      <vt:lpstr>What can you do to support pollinators?</vt:lpstr>
      <vt:lpstr>#1- Do not plant invasives!</vt:lpstr>
      <vt:lpstr>#2- Favor Native Plants</vt:lpstr>
      <vt:lpstr>Favor Native Plants…</vt:lpstr>
      <vt:lpstr>Favor Native Plants…</vt:lpstr>
      <vt:lpstr>Caterpillars need food plants!</vt:lpstr>
      <vt:lpstr>What is “native”?</vt:lpstr>
      <vt:lpstr>Many non-natives and less desirable plants also support pollinators!</vt:lpstr>
      <vt:lpstr>#3- Diversity is the key!</vt:lpstr>
      <vt:lpstr> Diversity…Food Plants</vt:lpstr>
      <vt:lpstr>Diversity…Food Plants</vt:lpstr>
      <vt:lpstr>Plant Diversity = Pollinator Diversity!</vt:lpstr>
      <vt:lpstr>Plant Diversity = Pollinator Diversity!</vt:lpstr>
      <vt:lpstr>Plant Diversity = Pollinator Diversity!</vt:lpstr>
      <vt:lpstr>Plant Diversity = Pollinator Diversity!</vt:lpstr>
      <vt:lpstr>PowerPoint Presentation</vt:lpstr>
      <vt:lpstr>Goldenrod does NOT make you sneeze!</vt:lpstr>
      <vt:lpstr>#4- Plant flowers that are attractive to pollinators…</vt:lpstr>
      <vt:lpstr>How to use flowers for the most benefit</vt:lpstr>
      <vt:lpstr>#5- Consider the Habitat</vt:lpstr>
      <vt:lpstr>#6- Consider less ‘flashy’ pollinators</vt:lpstr>
      <vt:lpstr>Other bees…</vt:lpstr>
      <vt:lpstr>Important pollinators- Flies</vt:lpstr>
      <vt:lpstr>Important pollinators- Beetles</vt:lpstr>
      <vt:lpstr>Bottom Line-</vt:lpstr>
      <vt:lpstr>Recommended reading/Resources…</vt:lpstr>
      <vt:lpstr>Questions?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Cierra LaDorothy Williams</dc:creator>
  <cp:lastModifiedBy>Cierra LaDorothy Williams</cp:lastModifiedBy>
  <cp:revision>4</cp:revision>
  <dcterms:created xsi:type="dcterms:W3CDTF">2025-05-05T20:19:24Z</dcterms:created>
  <dcterms:modified xsi:type="dcterms:W3CDTF">2026-03-23T13:01:43Z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0x010100B8B722274F98C74887A3CFFDE6D44B59</vt:lpwstr>
  </property>
  <property fmtid="{D5CDD505-2E9C-101B-9397-08002B2CF9AE}" pid="3" name="_dlc_DocIdItemGuid">
    <vt:lpwstr>1a6b6224-18d8-4cda-9dde-341a8c0c48b8</vt:lpwstr>
  </property>
</Properties>
</file>