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5"/>
  </p:sldMasterIdLst>
  <p:notesMasterIdLst>
    <p:notesMasterId r:id="rId37"/>
  </p:notesMasterIdLst>
  <p:sldIdLst>
    <p:sldId id="256" r:id="rId6"/>
    <p:sldId id="323" r:id="rId7"/>
    <p:sldId id="397" r:id="rId8"/>
    <p:sldId id="392" r:id="rId9"/>
    <p:sldId id="404" r:id="rId10"/>
    <p:sldId id="326" r:id="rId11"/>
    <p:sldId id="336" r:id="rId12"/>
    <p:sldId id="335" r:id="rId13"/>
    <p:sldId id="332" r:id="rId14"/>
    <p:sldId id="318" r:id="rId15"/>
    <p:sldId id="401" r:id="rId16"/>
    <p:sldId id="393" r:id="rId17"/>
    <p:sldId id="394" r:id="rId18"/>
    <p:sldId id="395" r:id="rId19"/>
    <p:sldId id="367" r:id="rId20"/>
    <p:sldId id="398" r:id="rId21"/>
    <p:sldId id="375" r:id="rId22"/>
    <p:sldId id="399" r:id="rId23"/>
    <p:sldId id="381" r:id="rId24"/>
    <p:sldId id="379" r:id="rId25"/>
    <p:sldId id="380" r:id="rId26"/>
    <p:sldId id="370" r:id="rId27"/>
    <p:sldId id="383" r:id="rId28"/>
    <p:sldId id="387" r:id="rId29"/>
    <p:sldId id="391" r:id="rId30"/>
    <p:sldId id="396" r:id="rId31"/>
    <p:sldId id="402" r:id="rId32"/>
    <p:sldId id="406" r:id="rId33"/>
    <p:sldId id="405" r:id="rId34"/>
    <p:sldId id="403" r:id="rId35"/>
    <p:sldId id="325" r:id="rId36"/>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8F7562-3F9E-A74D-DB4E-DE99DE854C58}" name="Gabriel Yerdon" initials="GY" userId="S::gabriel@tughill.org::aa3fabf7-de02-4e8b-9d25-5e66dc0e1ead" providerId="AD"/>
  <p188:author id="{AEA0FEBD-9F42-39E7-8FDA-9BC41813E3A9}" name="Guest User" initials="GU" userId="S::urn:spo:anon#d95cf98918c00c7342392ef438d56294f878f606135c386382548e6db42d1647::" providerId="AD"/>
  <p188:author id="{72890CD3-DFFA-7099-7DF0-231D7DC0701D}" name="Katie Malinowski" initials="KM" userId="S::katie@tughill.org::f5161686-249e-4791-9ff5-880dc0350ae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F9C00B-B6D4-4515-BEF6-8FCE318E2B39}">
  <a:tblStyle styleId="{C8F9C00B-B6D4-4515-BEF6-8FCE318E2B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21" autoAdjust="0"/>
  </p:normalViewPr>
  <p:slideViewPr>
    <p:cSldViewPr snapToGrid="0">
      <p:cViewPr>
        <p:scale>
          <a:sx n="78" d="100"/>
          <a:sy n="78" d="100"/>
        </p:scale>
        <p:origin x="1594" y="77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alinowski" userId="f5161686-249e-4791-9ff5-880dc0350aec" providerId="ADAL" clId="{F5794AAA-8D43-4F2F-B8EF-81154BE6BF08}"/>
    <pc:docChg chg="custSel modSld">
      <pc:chgData name="Katie Malinowski" userId="f5161686-249e-4791-9ff5-880dc0350aec" providerId="ADAL" clId="{F5794AAA-8D43-4F2F-B8EF-81154BE6BF08}" dt="2025-10-29T17:45:44.694" v="58" actId="1076"/>
      <pc:docMkLst>
        <pc:docMk/>
      </pc:docMkLst>
      <pc:sldChg chg="modSp mod">
        <pc:chgData name="Katie Malinowski" userId="f5161686-249e-4791-9ff5-880dc0350aec" providerId="ADAL" clId="{F5794AAA-8D43-4F2F-B8EF-81154BE6BF08}" dt="2025-10-29T17:41:46.370" v="9" actId="1076"/>
        <pc:sldMkLst>
          <pc:docMk/>
          <pc:sldMk cId="0" sldId="256"/>
        </pc:sldMkLst>
        <pc:spChg chg="mod">
          <ac:chgData name="Katie Malinowski" userId="f5161686-249e-4791-9ff5-880dc0350aec" providerId="ADAL" clId="{F5794AAA-8D43-4F2F-B8EF-81154BE6BF08}" dt="2025-10-29T17:41:46.370" v="9" actId="1076"/>
          <ac:spMkLst>
            <pc:docMk/>
            <pc:sldMk cId="0" sldId="256"/>
            <ac:spMk id="4" creationId="{09039673-6EDC-A35F-50BB-3A6ED7067B7F}"/>
          </ac:spMkLst>
        </pc:spChg>
        <pc:spChg chg="mod">
          <ac:chgData name="Katie Malinowski" userId="f5161686-249e-4791-9ff5-880dc0350aec" providerId="ADAL" clId="{F5794AAA-8D43-4F2F-B8EF-81154BE6BF08}" dt="2025-10-29T17:41:37.760" v="7" actId="14100"/>
          <ac:spMkLst>
            <pc:docMk/>
            <pc:sldMk cId="0" sldId="256"/>
            <ac:spMk id="145" creationId="{00000000-0000-0000-0000-000000000000}"/>
          </ac:spMkLst>
        </pc:spChg>
        <pc:picChg chg="mod">
          <ac:chgData name="Katie Malinowski" userId="f5161686-249e-4791-9ff5-880dc0350aec" providerId="ADAL" clId="{F5794AAA-8D43-4F2F-B8EF-81154BE6BF08}" dt="2025-10-29T17:41:40.881" v="8" actId="14100"/>
          <ac:picMkLst>
            <pc:docMk/>
            <pc:sldMk cId="0" sldId="256"/>
            <ac:picMk id="2" creationId="{E9541201-45E1-1D55-BE90-8693A8939DBF}"/>
          </ac:picMkLst>
        </pc:picChg>
      </pc:sldChg>
      <pc:sldChg chg="modSp mod">
        <pc:chgData name="Katie Malinowski" userId="f5161686-249e-4791-9ff5-880dc0350aec" providerId="ADAL" clId="{F5794AAA-8D43-4F2F-B8EF-81154BE6BF08}" dt="2025-10-29T17:45:44.694" v="58" actId="1076"/>
        <pc:sldMkLst>
          <pc:docMk/>
          <pc:sldMk cId="786554600" sldId="318"/>
        </pc:sldMkLst>
        <pc:spChg chg="mod">
          <ac:chgData name="Katie Malinowski" userId="f5161686-249e-4791-9ff5-880dc0350aec" providerId="ADAL" clId="{F5794AAA-8D43-4F2F-B8EF-81154BE6BF08}" dt="2025-10-29T17:45:34.390" v="53" actId="14100"/>
          <ac:spMkLst>
            <pc:docMk/>
            <pc:sldMk cId="786554600" sldId="318"/>
            <ac:spMk id="145" creationId="{E735CE6E-C1A0-6989-2335-F718C1B97F87}"/>
          </ac:spMkLst>
        </pc:spChg>
        <pc:spChg chg="mod">
          <ac:chgData name="Katie Malinowski" userId="f5161686-249e-4791-9ff5-880dc0350aec" providerId="ADAL" clId="{F5794AAA-8D43-4F2F-B8EF-81154BE6BF08}" dt="2025-10-29T17:45:44.694" v="58" actId="1076"/>
          <ac:spMkLst>
            <pc:docMk/>
            <pc:sldMk cId="786554600" sldId="318"/>
            <ac:spMk id="147" creationId="{4C17F578-1F3B-6D62-A07D-D47517785D4E}"/>
          </ac:spMkLst>
        </pc:spChg>
        <pc:picChg chg="mod">
          <ac:chgData name="Katie Malinowski" userId="f5161686-249e-4791-9ff5-880dc0350aec" providerId="ADAL" clId="{F5794AAA-8D43-4F2F-B8EF-81154BE6BF08}" dt="2025-10-29T17:45:41.735" v="57" actId="1076"/>
          <ac:picMkLst>
            <pc:docMk/>
            <pc:sldMk cId="786554600" sldId="318"/>
            <ac:picMk id="5" creationId="{09B35F85-35A2-6B69-8F41-78EDE3E1DFE5}"/>
          </ac:picMkLst>
        </pc:picChg>
      </pc:sldChg>
      <pc:sldChg chg="modSp mod">
        <pc:chgData name="Katie Malinowski" userId="f5161686-249e-4791-9ff5-880dc0350aec" providerId="ADAL" clId="{F5794AAA-8D43-4F2F-B8EF-81154BE6BF08}" dt="2025-10-29T17:41:26.699" v="6" actId="1076"/>
        <pc:sldMkLst>
          <pc:docMk/>
          <pc:sldMk cId="3950359672" sldId="323"/>
        </pc:sldMkLst>
        <pc:spChg chg="mod">
          <ac:chgData name="Katie Malinowski" userId="f5161686-249e-4791-9ff5-880dc0350aec" providerId="ADAL" clId="{F5794AAA-8D43-4F2F-B8EF-81154BE6BF08}" dt="2025-10-29T17:41:26.699" v="6" actId="1076"/>
          <ac:spMkLst>
            <pc:docMk/>
            <pc:sldMk cId="3950359672" sldId="323"/>
            <ac:spMk id="4" creationId="{F003DBD5-6210-C880-802C-1EE835E8583D}"/>
          </ac:spMkLst>
        </pc:spChg>
        <pc:spChg chg="mod">
          <ac:chgData name="Katie Malinowski" userId="f5161686-249e-4791-9ff5-880dc0350aec" providerId="ADAL" clId="{F5794AAA-8D43-4F2F-B8EF-81154BE6BF08}" dt="2025-10-29T17:41:21.529" v="5" actId="14100"/>
          <ac:spMkLst>
            <pc:docMk/>
            <pc:sldMk cId="3950359672" sldId="323"/>
            <ac:spMk id="145" creationId="{C5755AE9-00B1-2440-0E5D-6BE6D4E91CB2}"/>
          </ac:spMkLst>
        </pc:spChg>
      </pc:sldChg>
      <pc:sldChg chg="delSp modSp mod">
        <pc:chgData name="Katie Malinowski" userId="f5161686-249e-4791-9ff5-880dc0350aec" providerId="ADAL" clId="{F5794AAA-8D43-4F2F-B8EF-81154BE6BF08}" dt="2025-10-29T17:45:01.400" v="52" actId="1076"/>
        <pc:sldMkLst>
          <pc:docMk/>
          <pc:sldMk cId="2591562400" sldId="325"/>
        </pc:sldMkLst>
        <pc:spChg chg="mod">
          <ac:chgData name="Katie Malinowski" userId="f5161686-249e-4791-9ff5-880dc0350aec" providerId="ADAL" clId="{F5794AAA-8D43-4F2F-B8EF-81154BE6BF08}" dt="2025-10-29T17:44:42.816" v="46" actId="14100"/>
          <ac:spMkLst>
            <pc:docMk/>
            <pc:sldMk cId="2591562400" sldId="325"/>
            <ac:spMk id="145" creationId="{A5807D95-B634-B9B1-9E17-C818ACB43495}"/>
          </ac:spMkLst>
        </pc:spChg>
        <pc:spChg chg="mod">
          <ac:chgData name="Katie Malinowski" userId="f5161686-249e-4791-9ff5-880dc0350aec" providerId="ADAL" clId="{F5794AAA-8D43-4F2F-B8EF-81154BE6BF08}" dt="2025-10-29T17:44:56.803" v="50" actId="1076"/>
          <ac:spMkLst>
            <pc:docMk/>
            <pc:sldMk cId="2591562400" sldId="325"/>
            <ac:spMk id="147" creationId="{43D3D92B-7717-439D-9148-1FDDFF0F1F58}"/>
          </ac:spMkLst>
        </pc:spChg>
        <pc:picChg chg="mod">
          <ac:chgData name="Katie Malinowski" userId="f5161686-249e-4791-9ff5-880dc0350aec" providerId="ADAL" clId="{F5794AAA-8D43-4F2F-B8EF-81154BE6BF08}" dt="2025-10-29T17:45:01.400" v="52" actId="1076"/>
          <ac:picMkLst>
            <pc:docMk/>
            <pc:sldMk cId="2591562400" sldId="325"/>
            <ac:picMk id="5" creationId="{03FE05A9-417F-509B-62B6-5727DC29E5CD}"/>
          </ac:picMkLst>
        </pc:picChg>
        <pc:picChg chg="del">
          <ac:chgData name="Katie Malinowski" userId="f5161686-249e-4791-9ff5-880dc0350aec" providerId="ADAL" clId="{F5794AAA-8D43-4F2F-B8EF-81154BE6BF08}" dt="2025-10-29T17:44:52.760" v="49" actId="478"/>
          <ac:picMkLst>
            <pc:docMk/>
            <pc:sldMk cId="2591562400" sldId="325"/>
            <ac:picMk id="14" creationId="{ED06292E-B47D-A260-247F-F5D6E22A3E70}"/>
          </ac:picMkLst>
        </pc:picChg>
      </pc:sldChg>
      <pc:sldChg chg="modSp mod">
        <pc:chgData name="Katie Malinowski" userId="f5161686-249e-4791-9ff5-880dc0350aec" providerId="ADAL" clId="{F5794AAA-8D43-4F2F-B8EF-81154BE6BF08}" dt="2025-10-29T17:43:00.136" v="26" actId="1076"/>
        <pc:sldMkLst>
          <pc:docMk/>
          <pc:sldMk cId="1797890865" sldId="326"/>
        </pc:sldMkLst>
        <pc:spChg chg="mod">
          <ac:chgData name="Katie Malinowski" userId="f5161686-249e-4791-9ff5-880dc0350aec" providerId="ADAL" clId="{F5794AAA-8D43-4F2F-B8EF-81154BE6BF08}" dt="2025-10-29T17:43:00.136" v="26" actId="1076"/>
          <ac:spMkLst>
            <pc:docMk/>
            <pc:sldMk cId="1797890865" sldId="326"/>
            <ac:spMk id="2" creationId="{514F6CE0-9E1E-A7A4-9C52-6DB04F7A2FBC}"/>
          </ac:spMkLst>
        </pc:spChg>
        <pc:spChg chg="mod">
          <ac:chgData name="Katie Malinowski" userId="f5161686-249e-4791-9ff5-880dc0350aec" providerId="ADAL" clId="{F5794AAA-8D43-4F2F-B8EF-81154BE6BF08}" dt="2025-10-29T17:42:54.496" v="25" actId="14100"/>
          <ac:spMkLst>
            <pc:docMk/>
            <pc:sldMk cId="1797890865" sldId="326"/>
            <ac:spMk id="145" creationId="{28D5170E-371D-ADDD-68E8-F6644AAF2373}"/>
          </ac:spMkLst>
        </pc:spChg>
        <pc:picChg chg="mod">
          <ac:chgData name="Katie Malinowski" userId="f5161686-249e-4791-9ff5-880dc0350aec" providerId="ADAL" clId="{F5794AAA-8D43-4F2F-B8EF-81154BE6BF08}" dt="2025-10-29T17:42:51.344" v="24" actId="1076"/>
          <ac:picMkLst>
            <pc:docMk/>
            <pc:sldMk cId="1797890865" sldId="326"/>
            <ac:picMk id="10" creationId="{4F734EAD-C83A-6704-23AC-154CBE0BE0BD}"/>
          </ac:picMkLst>
        </pc:picChg>
      </pc:sldChg>
      <pc:sldChg chg="delSp modSp mod">
        <pc:chgData name="Katie Malinowski" userId="f5161686-249e-4791-9ff5-880dc0350aec" providerId="ADAL" clId="{F5794AAA-8D43-4F2F-B8EF-81154BE6BF08}" dt="2025-10-29T17:43:57.032" v="42" actId="1076"/>
        <pc:sldMkLst>
          <pc:docMk/>
          <pc:sldMk cId="3859283271" sldId="332"/>
        </pc:sldMkLst>
        <pc:spChg chg="del">
          <ac:chgData name="Katie Malinowski" userId="f5161686-249e-4791-9ff5-880dc0350aec" providerId="ADAL" clId="{F5794AAA-8D43-4F2F-B8EF-81154BE6BF08}" dt="2025-10-29T17:43:49.283" v="39" actId="478"/>
          <ac:spMkLst>
            <pc:docMk/>
            <pc:sldMk cId="3859283271" sldId="332"/>
            <ac:spMk id="4" creationId="{2B2DA134-69EA-DB70-A129-640A21C3D4EC}"/>
          </ac:spMkLst>
        </pc:spChg>
        <pc:spChg chg="mod">
          <ac:chgData name="Katie Malinowski" userId="f5161686-249e-4791-9ff5-880dc0350aec" providerId="ADAL" clId="{F5794AAA-8D43-4F2F-B8EF-81154BE6BF08}" dt="2025-10-29T17:43:36.792" v="34" actId="14100"/>
          <ac:spMkLst>
            <pc:docMk/>
            <pc:sldMk cId="3859283271" sldId="332"/>
            <ac:spMk id="145" creationId="{FF535919-AD6A-839D-BACB-85F0E773295A}"/>
          </ac:spMkLst>
        </pc:spChg>
        <pc:spChg chg="del">
          <ac:chgData name="Katie Malinowski" userId="f5161686-249e-4791-9ff5-880dc0350aec" providerId="ADAL" clId="{F5794AAA-8D43-4F2F-B8EF-81154BE6BF08}" dt="2025-10-29T17:43:46.699" v="37" actId="478"/>
          <ac:spMkLst>
            <pc:docMk/>
            <pc:sldMk cId="3859283271" sldId="332"/>
            <ac:spMk id="147" creationId="{F5CEDEA9-0701-A97F-DEB1-BF37DAB60AD6}"/>
          </ac:spMkLst>
        </pc:spChg>
        <pc:picChg chg="mod">
          <ac:chgData name="Katie Malinowski" userId="f5161686-249e-4791-9ff5-880dc0350aec" providerId="ADAL" clId="{F5794AAA-8D43-4F2F-B8EF-81154BE6BF08}" dt="2025-10-29T17:43:57.032" v="42" actId="1076"/>
          <ac:picMkLst>
            <pc:docMk/>
            <pc:sldMk cId="3859283271" sldId="332"/>
            <ac:picMk id="9" creationId="{794521E6-C85E-5A74-3795-B857CF140725}"/>
          </ac:picMkLst>
        </pc:picChg>
        <pc:picChg chg="del">
          <ac:chgData name="Katie Malinowski" userId="f5161686-249e-4791-9ff5-880dc0350aec" providerId="ADAL" clId="{F5794AAA-8D43-4F2F-B8EF-81154BE6BF08}" dt="2025-10-29T17:43:47.685" v="38" actId="478"/>
          <ac:picMkLst>
            <pc:docMk/>
            <pc:sldMk cId="3859283271" sldId="332"/>
            <ac:picMk id="14" creationId="{234B443B-BD83-D266-8471-440DAB53533A}"/>
          </ac:picMkLst>
        </pc:picChg>
      </pc:sldChg>
      <pc:sldChg chg="modSp mod">
        <pc:chgData name="Katie Malinowski" userId="f5161686-249e-4791-9ff5-880dc0350aec" providerId="ADAL" clId="{F5794AAA-8D43-4F2F-B8EF-81154BE6BF08}" dt="2025-10-29T17:43:28.123" v="33" actId="1076"/>
        <pc:sldMkLst>
          <pc:docMk/>
          <pc:sldMk cId="1990736721" sldId="335"/>
        </pc:sldMkLst>
        <pc:spChg chg="mod">
          <ac:chgData name="Katie Malinowski" userId="f5161686-249e-4791-9ff5-880dc0350aec" providerId="ADAL" clId="{F5794AAA-8D43-4F2F-B8EF-81154BE6BF08}" dt="2025-10-29T17:43:28.123" v="33" actId="1076"/>
          <ac:spMkLst>
            <pc:docMk/>
            <pc:sldMk cId="1990736721" sldId="335"/>
            <ac:spMk id="8" creationId="{ED0E1344-9D41-3A5A-81C6-1B13BA97F9FE}"/>
          </ac:spMkLst>
        </pc:spChg>
        <pc:spChg chg="mod">
          <ac:chgData name="Katie Malinowski" userId="f5161686-249e-4791-9ff5-880dc0350aec" providerId="ADAL" clId="{F5794AAA-8D43-4F2F-B8EF-81154BE6BF08}" dt="2025-10-29T17:43:20.320" v="30" actId="14100"/>
          <ac:spMkLst>
            <pc:docMk/>
            <pc:sldMk cId="1990736721" sldId="335"/>
            <ac:spMk id="145" creationId="{357CAD17-249D-AD0D-E250-FD4152E763D5}"/>
          </ac:spMkLst>
        </pc:spChg>
        <pc:picChg chg="mod">
          <ac:chgData name="Katie Malinowski" userId="f5161686-249e-4791-9ff5-880dc0350aec" providerId="ADAL" clId="{F5794AAA-8D43-4F2F-B8EF-81154BE6BF08}" dt="2025-10-29T17:43:23.560" v="32" actId="1076"/>
          <ac:picMkLst>
            <pc:docMk/>
            <pc:sldMk cId="1990736721" sldId="335"/>
            <ac:picMk id="7" creationId="{EBC1B14E-18DF-D1CD-BD0B-02E2D0AB52C4}"/>
          </ac:picMkLst>
        </pc:picChg>
      </pc:sldChg>
      <pc:sldChg chg="modSp mod">
        <pc:chgData name="Katie Malinowski" userId="f5161686-249e-4791-9ff5-880dc0350aec" providerId="ADAL" clId="{F5794AAA-8D43-4F2F-B8EF-81154BE6BF08}" dt="2025-10-29T17:43:14.903" v="29" actId="1076"/>
        <pc:sldMkLst>
          <pc:docMk/>
          <pc:sldMk cId="3029589268" sldId="336"/>
        </pc:sldMkLst>
        <pc:spChg chg="mod">
          <ac:chgData name="Katie Malinowski" userId="f5161686-249e-4791-9ff5-880dc0350aec" providerId="ADAL" clId="{F5794AAA-8D43-4F2F-B8EF-81154BE6BF08}" dt="2025-10-29T17:43:08.227" v="27" actId="14100"/>
          <ac:spMkLst>
            <pc:docMk/>
            <pc:sldMk cId="3029589268" sldId="336"/>
            <ac:spMk id="145" creationId="{BCCDE89F-3790-B6C0-EAB4-5B394E21CFF5}"/>
          </ac:spMkLst>
        </pc:spChg>
        <pc:picChg chg="mod">
          <ac:chgData name="Katie Malinowski" userId="f5161686-249e-4791-9ff5-880dc0350aec" providerId="ADAL" clId="{F5794AAA-8D43-4F2F-B8EF-81154BE6BF08}" dt="2025-10-29T17:43:14.903" v="29" actId="1076"/>
          <ac:picMkLst>
            <pc:docMk/>
            <pc:sldMk cId="3029589268" sldId="336"/>
            <ac:picMk id="4" creationId="{7E99B882-EDD5-9E39-9F9D-7F07C2354ABF}"/>
          </ac:picMkLst>
        </pc:picChg>
      </pc:sldChg>
      <pc:sldChg chg="modSp mod">
        <pc:chgData name="Katie Malinowski" userId="f5161686-249e-4791-9ff5-880dc0350aec" providerId="ADAL" clId="{F5794AAA-8D43-4F2F-B8EF-81154BE6BF08}" dt="2025-10-29T17:42:07.062" v="13" actId="1076"/>
        <pc:sldMkLst>
          <pc:docMk/>
          <pc:sldMk cId="672420398" sldId="392"/>
        </pc:sldMkLst>
        <pc:spChg chg="mod">
          <ac:chgData name="Katie Malinowski" userId="f5161686-249e-4791-9ff5-880dc0350aec" providerId="ADAL" clId="{F5794AAA-8D43-4F2F-B8EF-81154BE6BF08}" dt="2025-10-29T17:42:07.062" v="13" actId="1076"/>
          <ac:spMkLst>
            <pc:docMk/>
            <pc:sldMk cId="672420398" sldId="392"/>
            <ac:spMk id="2" creationId="{540BF3BA-5434-B90A-4965-F49C24E2A6CF}"/>
          </ac:spMkLst>
        </pc:spChg>
        <pc:spChg chg="mod">
          <ac:chgData name="Katie Malinowski" userId="f5161686-249e-4791-9ff5-880dc0350aec" providerId="ADAL" clId="{F5794AAA-8D43-4F2F-B8EF-81154BE6BF08}" dt="2025-10-29T17:41:55.112" v="10" actId="14100"/>
          <ac:spMkLst>
            <pc:docMk/>
            <pc:sldMk cId="672420398" sldId="392"/>
            <ac:spMk id="145" creationId="{F6ABF743-3EBA-4EEF-EE6C-F435F1832565}"/>
          </ac:spMkLst>
        </pc:spChg>
        <pc:picChg chg="mod">
          <ac:chgData name="Katie Malinowski" userId="f5161686-249e-4791-9ff5-880dc0350aec" providerId="ADAL" clId="{F5794AAA-8D43-4F2F-B8EF-81154BE6BF08}" dt="2025-10-29T17:42:03.210" v="12" actId="1076"/>
          <ac:picMkLst>
            <pc:docMk/>
            <pc:sldMk cId="672420398" sldId="392"/>
            <ac:picMk id="5" creationId="{FA2A9E11-513A-C064-DDC4-D79FEFAAA122}"/>
          </ac:picMkLst>
        </pc:picChg>
      </pc:sldChg>
      <pc:sldChg chg="modSp mod">
        <pc:chgData name="Katie Malinowski" userId="f5161686-249e-4791-9ff5-880dc0350aec" providerId="ADAL" clId="{F5794AAA-8D43-4F2F-B8EF-81154BE6BF08}" dt="2025-10-29T17:41:05.369" v="4" actId="1076"/>
        <pc:sldMkLst>
          <pc:docMk/>
          <pc:sldMk cId="424720954" sldId="397"/>
        </pc:sldMkLst>
        <pc:spChg chg="mod">
          <ac:chgData name="Katie Malinowski" userId="f5161686-249e-4791-9ff5-880dc0350aec" providerId="ADAL" clId="{F5794AAA-8D43-4F2F-B8EF-81154BE6BF08}" dt="2025-10-29T17:41:05.369" v="4" actId="1076"/>
          <ac:spMkLst>
            <pc:docMk/>
            <pc:sldMk cId="424720954" sldId="397"/>
            <ac:spMk id="4" creationId="{873B3180-4ADF-0D74-E64E-65D021207068}"/>
          </ac:spMkLst>
        </pc:spChg>
        <pc:spChg chg="mod">
          <ac:chgData name="Katie Malinowski" userId="f5161686-249e-4791-9ff5-880dc0350aec" providerId="ADAL" clId="{F5794AAA-8D43-4F2F-B8EF-81154BE6BF08}" dt="2025-10-29T17:40:48.306" v="1" actId="14100"/>
          <ac:spMkLst>
            <pc:docMk/>
            <pc:sldMk cId="424720954" sldId="397"/>
            <ac:spMk id="145" creationId="{646172A3-AF98-3582-73BD-1D33365C45DD}"/>
          </ac:spMkLst>
        </pc:spChg>
      </pc:sldChg>
      <pc:sldChg chg="modSp mod">
        <pc:chgData name="Katie Malinowski" userId="f5161686-249e-4791-9ff5-880dc0350aec" providerId="ADAL" clId="{F5794AAA-8D43-4F2F-B8EF-81154BE6BF08}" dt="2025-10-29T17:44:24.601" v="43" actId="14100"/>
        <pc:sldMkLst>
          <pc:docMk/>
          <pc:sldMk cId="3063516353" sldId="401"/>
        </pc:sldMkLst>
        <pc:spChg chg="mod">
          <ac:chgData name="Katie Malinowski" userId="f5161686-249e-4791-9ff5-880dc0350aec" providerId="ADAL" clId="{F5794AAA-8D43-4F2F-B8EF-81154BE6BF08}" dt="2025-10-29T17:44:24.601" v="43" actId="14100"/>
          <ac:spMkLst>
            <pc:docMk/>
            <pc:sldMk cId="3063516353" sldId="401"/>
            <ac:spMk id="145" creationId="{71F96D5E-4FC6-9A22-3AC7-31124E2338C7}"/>
          </ac:spMkLst>
        </pc:spChg>
      </pc:sldChg>
      <pc:sldChg chg="modSp mod">
        <pc:chgData name="Katie Malinowski" userId="f5161686-249e-4791-9ff5-880dc0350aec" providerId="ADAL" clId="{F5794AAA-8D43-4F2F-B8EF-81154BE6BF08}" dt="2025-10-29T17:42:39.105" v="21" actId="1076"/>
        <pc:sldMkLst>
          <pc:docMk/>
          <pc:sldMk cId="4252394695" sldId="404"/>
        </pc:sldMkLst>
        <pc:spChg chg="mod ord">
          <ac:chgData name="Katie Malinowski" userId="f5161686-249e-4791-9ff5-880dc0350aec" providerId="ADAL" clId="{F5794AAA-8D43-4F2F-B8EF-81154BE6BF08}" dt="2025-10-29T17:42:39.105" v="21" actId="1076"/>
          <ac:spMkLst>
            <pc:docMk/>
            <pc:sldMk cId="4252394695" sldId="404"/>
            <ac:spMk id="2" creationId="{B55E33D2-B6E9-D7A1-30CF-42DB246FB957}"/>
          </ac:spMkLst>
        </pc:spChg>
        <pc:spChg chg="mod">
          <ac:chgData name="Katie Malinowski" userId="f5161686-249e-4791-9ff5-880dc0350aec" providerId="ADAL" clId="{F5794AAA-8D43-4F2F-B8EF-81154BE6BF08}" dt="2025-10-29T17:42:14.346" v="14" actId="14100"/>
          <ac:spMkLst>
            <pc:docMk/>
            <pc:sldMk cId="4252394695" sldId="404"/>
            <ac:spMk id="145" creationId="{1EF11C4D-662A-BA77-100E-2B664D25D4A6}"/>
          </ac:spMkLst>
        </pc:spChg>
        <pc:picChg chg="mod">
          <ac:chgData name="Katie Malinowski" userId="f5161686-249e-4791-9ff5-880dc0350aec" providerId="ADAL" clId="{F5794AAA-8D43-4F2F-B8EF-81154BE6BF08}" dt="2025-10-29T17:42:36.129" v="20" actId="1076"/>
          <ac:picMkLst>
            <pc:docMk/>
            <pc:sldMk cId="4252394695" sldId="404"/>
            <ac:picMk id="5" creationId="{1B206217-205D-5B65-A041-4300016E86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1982EEEE-16F2-74D0-FB45-67821508F601}"/>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136B4F62-35F5-EC76-8662-62A8A368A50C}"/>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EC76864A-870C-524F-29D3-5EFD26106E4D}"/>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Hence the Upstate Upgrade by National Grid, that is currently under construction.</a:t>
            </a:r>
            <a:endParaRPr dirty="0"/>
          </a:p>
        </p:txBody>
      </p:sp>
      <p:sp>
        <p:nvSpPr>
          <p:cNvPr id="142" name="Google Shape;142;g9e10c95a55_0_863:notes">
            <a:extLst>
              <a:ext uri="{FF2B5EF4-FFF2-40B4-BE49-F238E27FC236}">
                <a16:creationId xmlns:a16="http://schemas.microsoft.com/office/drawing/2014/main" id="{574AFCE8-FF44-7626-639C-5756EF3459A2}"/>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9277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3E007493-803E-E01D-2B0B-B4ABD58A6E49}"/>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F2AD3037-6B7F-5CD7-FA1E-B0B4637D5AF1}"/>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733B0AF3-74EE-8B12-EEFE-76DC02721F13}"/>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BA82409F-B269-9F42-A2BE-AB8B5A3E4289}"/>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9725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DEFEF360-0CBF-1B65-46D7-A546E32AFA75}"/>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2B4D527E-67B2-E204-C43E-73F7864FA58B}"/>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2C721ED8-0FAA-BCA0-A6AB-0B1A3B7D9911}"/>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A3B0C274-0284-EA0E-0D41-134184C9FD31}"/>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8884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576A0D8E-01E6-D399-CABF-002501DA4B1C}"/>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4D400FB8-EA71-4D13-78A9-5F1C34027296}"/>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CF50F0C7-C7BF-DD59-84BB-A5D44D667CF2}"/>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0532C5FC-EF67-DD67-F06A-FCFC2CB6A810}"/>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555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F1030E01-F38A-D524-7647-0EBFE08206F4}"/>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BB303A2F-2BB9-D5A9-BE22-620EBC8BF524}"/>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42668BE1-A757-A607-4E5E-6013692C0882}"/>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FA4FFE49-413F-AD4F-EB28-353D6A38FF29}"/>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14</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6266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2961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A52404C0-D184-B499-9664-B227166801D6}"/>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7D6256DE-ACD0-CFE9-A99A-459B7D626FD2}"/>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E0D770C3-45CB-418B-8DEA-4830F2974B7C}"/>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B5C48FF3-19EE-20EC-EEA2-5FA996C142A1}"/>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9697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17</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17399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ED1D35AC-7852-1F4F-F804-DB382EA2E2D8}"/>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88D8CD4B-881B-A940-F7A2-B40BD075B7A2}"/>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9BE3BFED-2A6B-9A51-52CB-998718A90FF3}"/>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a:extLst>
              <a:ext uri="{FF2B5EF4-FFF2-40B4-BE49-F238E27FC236}">
                <a16:creationId xmlns:a16="http://schemas.microsoft.com/office/drawing/2014/main" id="{7272BD04-9264-F55C-0CEF-360986F687EC}"/>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18</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473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19</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577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0B50DF22-7117-F1DC-6B31-90E3FA692D6F}"/>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A241414E-094A-C900-8036-7D2EB9ACBA81}"/>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53DC9350-1D53-DA69-145A-68DF470FDB2C}"/>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B8598F6C-15C5-59A6-C175-48A116A997FC}"/>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1712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20</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258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MS</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99141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a:t>
            </a:r>
          </a:p>
        </p:txBody>
      </p:sp>
      <p:sp>
        <p:nvSpPr>
          <p:cNvPr id="4" name="Slide Number Placeholder 3"/>
          <p:cNvSpPr>
            <a:spLocks noGrp="1"/>
          </p:cNvSpPr>
          <p:nvPr>
            <p:ph type="sldNum" sz="quarter" idx="5"/>
          </p:nvPr>
        </p:nvSpPr>
        <p:spPr/>
        <p:txBody>
          <a:bodyPr/>
          <a:lstStyle/>
          <a:p>
            <a:fld id="{1E7EC0F7-2FC4-4A1F-86B3-9F181CC94A42}" type="slidenum">
              <a:rPr lang="en-US" smtClean="0"/>
              <a:t>22</a:t>
            </a:fld>
            <a:endParaRPr lang="en-US" dirty="0"/>
          </a:p>
        </p:txBody>
      </p:sp>
    </p:spTree>
    <p:extLst>
      <p:ext uri="{BB962C8B-B14F-4D97-AF65-F5344CB8AC3E}">
        <p14:creationId xmlns:p14="http://schemas.microsoft.com/office/powerpoint/2010/main" val="318462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MJ</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23</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2113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e10c95a55_0_86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MS</a:t>
            </a:r>
            <a:endParaRPr dirty="0"/>
          </a:p>
        </p:txBody>
      </p:sp>
      <p:sp>
        <p:nvSpPr>
          <p:cNvPr id="142" name="Google Shape;142;g9e10c95a55_0_863:notes"/>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24</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51464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MJ</a:t>
            </a:r>
          </a:p>
        </p:txBody>
      </p:sp>
      <p:sp>
        <p:nvSpPr>
          <p:cNvPr id="4" name="Slide Number Placeholder 3"/>
          <p:cNvSpPr>
            <a:spLocks noGrp="1"/>
          </p:cNvSpPr>
          <p:nvPr>
            <p:ph type="sldNum" sz="quarter" idx="5"/>
          </p:nvPr>
        </p:nvSpPr>
        <p:spPr/>
        <p:txBody>
          <a:bodyPr/>
          <a:lstStyle/>
          <a:p>
            <a:fld id="{1E7EC0F7-2FC4-4A1F-86B3-9F181CC94A42}" type="slidenum">
              <a:rPr lang="en-US" smtClean="0"/>
              <a:t>25</a:t>
            </a:fld>
            <a:endParaRPr lang="en-US" dirty="0"/>
          </a:p>
        </p:txBody>
      </p:sp>
    </p:spTree>
    <p:extLst>
      <p:ext uri="{BB962C8B-B14F-4D97-AF65-F5344CB8AC3E}">
        <p14:creationId xmlns:p14="http://schemas.microsoft.com/office/powerpoint/2010/main" val="258579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3B1E5-0AE7-989D-6184-635236E99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79642-375C-FECD-33A3-0C34027D9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DF6CE-4484-8DB9-6579-8CFC8A7F8BA3}"/>
              </a:ext>
            </a:extLst>
          </p:cNvPr>
          <p:cNvSpPr>
            <a:spLocks noGrp="1"/>
          </p:cNvSpPr>
          <p:nvPr>
            <p:ph type="body" idx="1"/>
          </p:nvPr>
        </p:nvSpPr>
        <p:spPr/>
        <p:txBody>
          <a:bodyPr/>
          <a:lstStyle/>
          <a:p>
            <a:pPr marL="158750" indent="0">
              <a:buNone/>
            </a:pPr>
            <a:r>
              <a:rPr lang="en-US" dirty="0"/>
              <a:t>MJ</a:t>
            </a:r>
          </a:p>
        </p:txBody>
      </p:sp>
      <p:sp>
        <p:nvSpPr>
          <p:cNvPr id="4" name="Slide Number Placeholder 3">
            <a:extLst>
              <a:ext uri="{FF2B5EF4-FFF2-40B4-BE49-F238E27FC236}">
                <a16:creationId xmlns:a16="http://schemas.microsoft.com/office/drawing/2014/main" id="{E654AC05-1295-ECA1-1190-425959A9F130}"/>
              </a:ext>
            </a:extLst>
          </p:cNvPr>
          <p:cNvSpPr>
            <a:spLocks noGrp="1"/>
          </p:cNvSpPr>
          <p:nvPr>
            <p:ph type="sldNum" sz="quarter" idx="5"/>
          </p:nvPr>
        </p:nvSpPr>
        <p:spPr/>
        <p:txBody>
          <a:bodyPr/>
          <a:lstStyle/>
          <a:p>
            <a:fld id="{1E7EC0F7-2FC4-4A1F-86B3-9F181CC94A42}" type="slidenum">
              <a:rPr lang="en-US" smtClean="0"/>
              <a:t>26</a:t>
            </a:fld>
            <a:endParaRPr lang="en-US" dirty="0"/>
          </a:p>
        </p:txBody>
      </p:sp>
    </p:spTree>
    <p:extLst>
      <p:ext uri="{BB962C8B-B14F-4D97-AF65-F5344CB8AC3E}">
        <p14:creationId xmlns:p14="http://schemas.microsoft.com/office/powerpoint/2010/main" val="3428145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1F7BE-715A-CA2C-DE0B-8B3BABED2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18663-59E4-AA19-A962-1504AD466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3A5DE-46EC-138E-B1E3-E13B45761EEB}"/>
              </a:ext>
            </a:extLst>
          </p:cNvPr>
          <p:cNvSpPr>
            <a:spLocks noGrp="1"/>
          </p:cNvSpPr>
          <p:nvPr>
            <p:ph type="body" idx="1"/>
          </p:nvPr>
        </p:nvSpPr>
        <p:spPr/>
        <p:txBody>
          <a:bodyPr/>
          <a:lstStyle/>
          <a:p>
            <a:pPr marL="158750" indent="0">
              <a:buNone/>
            </a:pPr>
            <a:r>
              <a:rPr lang="en-US" dirty="0"/>
              <a:t>MJ</a:t>
            </a:r>
          </a:p>
        </p:txBody>
      </p:sp>
      <p:sp>
        <p:nvSpPr>
          <p:cNvPr id="4" name="Slide Number Placeholder 3">
            <a:extLst>
              <a:ext uri="{FF2B5EF4-FFF2-40B4-BE49-F238E27FC236}">
                <a16:creationId xmlns:a16="http://schemas.microsoft.com/office/drawing/2014/main" id="{2A789C1B-067D-2A8D-ACE6-8B6B15EBEFAE}"/>
              </a:ext>
            </a:extLst>
          </p:cNvPr>
          <p:cNvSpPr>
            <a:spLocks noGrp="1"/>
          </p:cNvSpPr>
          <p:nvPr>
            <p:ph type="sldNum" sz="quarter" idx="5"/>
          </p:nvPr>
        </p:nvSpPr>
        <p:spPr/>
        <p:txBody>
          <a:bodyPr/>
          <a:lstStyle/>
          <a:p>
            <a:fld id="{1E7EC0F7-2FC4-4A1F-86B3-9F181CC94A42}" type="slidenum">
              <a:rPr lang="en-US" smtClean="0"/>
              <a:t>27</a:t>
            </a:fld>
            <a:endParaRPr lang="en-US" dirty="0"/>
          </a:p>
        </p:txBody>
      </p:sp>
    </p:spTree>
    <p:extLst>
      <p:ext uri="{BB962C8B-B14F-4D97-AF65-F5344CB8AC3E}">
        <p14:creationId xmlns:p14="http://schemas.microsoft.com/office/powerpoint/2010/main" val="3015463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2F309-B031-CCDC-EE2E-1C2EAACE7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40CBC-B103-0C72-9D2A-85E7E7CCA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055B4-5AB3-79AF-8151-97AE0BD5D60E}"/>
              </a:ext>
            </a:extLst>
          </p:cNvPr>
          <p:cNvSpPr>
            <a:spLocks noGrp="1"/>
          </p:cNvSpPr>
          <p:nvPr>
            <p:ph type="body" idx="1"/>
          </p:nvPr>
        </p:nvSpPr>
        <p:spPr/>
        <p:txBody>
          <a:bodyPr/>
          <a:lstStyle/>
          <a:p>
            <a:pPr marL="158750" indent="0">
              <a:buNone/>
            </a:pPr>
            <a:r>
              <a:rPr lang="en-US" dirty="0"/>
              <a:t>MJ</a:t>
            </a:r>
          </a:p>
        </p:txBody>
      </p:sp>
      <p:sp>
        <p:nvSpPr>
          <p:cNvPr id="4" name="Slide Number Placeholder 3">
            <a:extLst>
              <a:ext uri="{FF2B5EF4-FFF2-40B4-BE49-F238E27FC236}">
                <a16:creationId xmlns:a16="http://schemas.microsoft.com/office/drawing/2014/main" id="{D1D173ED-A284-0124-6BAD-6DDA39B10BA5}"/>
              </a:ext>
            </a:extLst>
          </p:cNvPr>
          <p:cNvSpPr>
            <a:spLocks noGrp="1"/>
          </p:cNvSpPr>
          <p:nvPr>
            <p:ph type="sldNum" sz="quarter" idx="5"/>
          </p:nvPr>
        </p:nvSpPr>
        <p:spPr/>
        <p:txBody>
          <a:bodyPr/>
          <a:lstStyle/>
          <a:p>
            <a:fld id="{1E7EC0F7-2FC4-4A1F-86B3-9F181CC94A42}" type="slidenum">
              <a:rPr lang="en-US" smtClean="0"/>
              <a:t>28</a:t>
            </a:fld>
            <a:endParaRPr lang="en-US" dirty="0"/>
          </a:p>
        </p:txBody>
      </p:sp>
    </p:spTree>
    <p:extLst>
      <p:ext uri="{BB962C8B-B14F-4D97-AF65-F5344CB8AC3E}">
        <p14:creationId xmlns:p14="http://schemas.microsoft.com/office/powerpoint/2010/main" val="210313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995A6-46AC-B04F-98AF-72F2B742F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36664-3C5D-8F92-F45C-F60513B1E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7AEE7-744A-A204-82A3-7BF96E245E6D}"/>
              </a:ext>
            </a:extLst>
          </p:cNvPr>
          <p:cNvSpPr>
            <a:spLocks noGrp="1"/>
          </p:cNvSpPr>
          <p:nvPr>
            <p:ph type="body" idx="1"/>
          </p:nvPr>
        </p:nvSpPr>
        <p:spPr/>
        <p:txBody>
          <a:bodyPr/>
          <a:lstStyle/>
          <a:p>
            <a:pPr marL="158750" indent="0">
              <a:buNone/>
            </a:pPr>
            <a:r>
              <a:rPr lang="en-US" dirty="0"/>
              <a:t>MJ</a:t>
            </a:r>
          </a:p>
          <a:p>
            <a:endParaRPr lang="en-US" sz="1100" b="0" i="0" u="none" strike="noStrike" cap="none" baseline="0" dirty="0">
              <a:solidFill>
                <a:srgbClr val="000000"/>
              </a:solidFill>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Current Ag &amp; Markets agrivoltaics definition: t</a:t>
            </a:r>
            <a:r>
              <a:rPr lang="en-US" sz="1100" dirty="0">
                <a:solidFill>
                  <a:schemeClr val="bg1"/>
                </a:solidFill>
                <a:latin typeface="Aptos" panose="020B0004020202020204" pitchFamily="34" charset="0"/>
              </a:rPr>
              <a:t>he simultaneous use of land for solar photovoltaic power generation and agricultural production of “crops, livestock and livestock products,” as defined by NYS Agriculture and Markets Law (AML) Sec 310(2). </a:t>
            </a:r>
          </a:p>
          <a:p>
            <a:endParaRPr lang="en-US" sz="1100" b="0" i="0" u="none" strike="noStrike" cap="none" baseline="0" dirty="0">
              <a:solidFill>
                <a:srgbClr val="000000"/>
              </a:solidFill>
              <a:latin typeface="Arial"/>
              <a:ea typeface="Arial"/>
              <a:cs typeface="Arial"/>
              <a:sym typeface="Arial"/>
            </a:endParaRPr>
          </a:p>
          <a:p>
            <a:r>
              <a:rPr lang="en-US" sz="1100" b="0" i="0" u="none" strike="noStrike" cap="none" baseline="0" dirty="0">
                <a:solidFill>
                  <a:srgbClr val="000000"/>
                </a:solidFill>
                <a:latin typeface="Arial"/>
                <a:ea typeface="Arial"/>
                <a:cs typeface="Arial"/>
                <a:sym typeface="Arial"/>
              </a:rPr>
              <a:t>Keeps land in ag production</a:t>
            </a:r>
          </a:p>
          <a:p>
            <a:r>
              <a:rPr lang="en-US" sz="1100" b="0" i="0" u="none" strike="noStrike" cap="none" baseline="0" dirty="0">
                <a:solidFill>
                  <a:srgbClr val="000000"/>
                </a:solidFill>
                <a:latin typeface="Arial"/>
                <a:ea typeface="Arial"/>
                <a:cs typeface="Arial"/>
                <a:sym typeface="Arial"/>
              </a:rPr>
              <a:t>Contributes to renewable energy goals</a:t>
            </a:r>
          </a:p>
          <a:p>
            <a:r>
              <a:rPr lang="en-US" sz="1100" b="0" i="0" u="none" strike="noStrike" cap="none" baseline="0" dirty="0">
                <a:solidFill>
                  <a:srgbClr val="000000"/>
                </a:solidFill>
                <a:latin typeface="Arial"/>
                <a:ea typeface="Arial"/>
                <a:cs typeface="Arial"/>
                <a:sym typeface="Arial"/>
              </a:rPr>
              <a:t>Dedicated income stream from solar lease</a:t>
            </a:r>
          </a:p>
          <a:p>
            <a:r>
              <a:rPr lang="en-US" sz="1100" b="0" i="0" u="none" strike="noStrike" cap="none" baseline="0" dirty="0">
                <a:solidFill>
                  <a:srgbClr val="000000"/>
                </a:solidFill>
                <a:latin typeface="Arial"/>
                <a:ea typeface="Arial"/>
                <a:cs typeface="Arial"/>
                <a:sym typeface="Arial"/>
              </a:rPr>
              <a:t>Help facilitate transfer to the next generation of farmers</a:t>
            </a:r>
          </a:p>
          <a:p>
            <a:r>
              <a:rPr lang="en-US" sz="1100" b="0" i="0" u="none" strike="noStrike" cap="none" baseline="0" dirty="0">
                <a:solidFill>
                  <a:srgbClr val="000000"/>
                </a:solidFill>
                <a:latin typeface="Arial"/>
                <a:ea typeface="Arial"/>
                <a:cs typeface="Arial"/>
                <a:sym typeface="Arial"/>
              </a:rPr>
              <a:t>Can provide access to farmland</a:t>
            </a:r>
          </a:p>
        </p:txBody>
      </p:sp>
      <p:sp>
        <p:nvSpPr>
          <p:cNvPr id="4" name="Slide Number Placeholder 3">
            <a:extLst>
              <a:ext uri="{FF2B5EF4-FFF2-40B4-BE49-F238E27FC236}">
                <a16:creationId xmlns:a16="http://schemas.microsoft.com/office/drawing/2014/main" id="{3627ABB2-7825-B2BE-65A3-7E07DC89AC98}"/>
              </a:ext>
            </a:extLst>
          </p:cNvPr>
          <p:cNvSpPr>
            <a:spLocks noGrp="1"/>
          </p:cNvSpPr>
          <p:nvPr>
            <p:ph type="sldNum" sz="quarter" idx="5"/>
          </p:nvPr>
        </p:nvSpPr>
        <p:spPr/>
        <p:txBody>
          <a:bodyPr/>
          <a:lstStyle/>
          <a:p>
            <a:fld id="{1E7EC0F7-2FC4-4A1F-86B3-9F181CC94A42}" type="slidenum">
              <a:rPr lang="en-US" smtClean="0"/>
              <a:t>29</a:t>
            </a:fld>
            <a:endParaRPr lang="en-US" dirty="0"/>
          </a:p>
        </p:txBody>
      </p:sp>
    </p:spTree>
    <p:extLst>
      <p:ext uri="{BB962C8B-B14F-4D97-AF65-F5344CB8AC3E}">
        <p14:creationId xmlns:p14="http://schemas.microsoft.com/office/powerpoint/2010/main" val="162443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0546B326-CAB0-DA34-D90F-542F00A52FE9}"/>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C4D19BD3-3444-6582-831B-8036A1B307F5}"/>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AEB29B43-41AD-1CE6-B6E6-500CB5993BC9}"/>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Large economic development projects are increasing demand for energy, as well as electrification required by the 2019 NYS Climate Leadership and Community Protection Act (CLCPA). One of the items in that act was a requirement for zero emissions grid by 2040, which is creating demand for energy sources like wind and solar. </a:t>
            </a:r>
            <a:endParaRPr dirty="0"/>
          </a:p>
        </p:txBody>
      </p:sp>
      <p:sp>
        <p:nvSpPr>
          <p:cNvPr id="142" name="Google Shape;142;g9e10c95a55_0_863:notes">
            <a:extLst>
              <a:ext uri="{FF2B5EF4-FFF2-40B4-BE49-F238E27FC236}">
                <a16:creationId xmlns:a16="http://schemas.microsoft.com/office/drawing/2014/main" id="{370A6DC5-B63F-98C5-9B96-5A35177173DE}"/>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96185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2572-3064-177A-1529-A67DEEA4B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A4797-EBFB-A17A-6AA1-CD51E8231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C2E9A-6247-D41F-1AF9-5D8B6AAF4075}"/>
              </a:ext>
            </a:extLst>
          </p:cNvPr>
          <p:cNvSpPr>
            <a:spLocks noGrp="1"/>
          </p:cNvSpPr>
          <p:nvPr>
            <p:ph type="body" idx="1"/>
          </p:nvPr>
        </p:nvSpPr>
        <p:spPr/>
        <p:txBody>
          <a:bodyPr/>
          <a:lstStyle/>
          <a:p>
            <a:pPr marL="158750" indent="0">
              <a:buNone/>
            </a:pPr>
            <a:r>
              <a:rPr lang="en-US" dirty="0"/>
              <a:t>MJ</a:t>
            </a:r>
          </a:p>
        </p:txBody>
      </p:sp>
      <p:sp>
        <p:nvSpPr>
          <p:cNvPr id="4" name="Slide Number Placeholder 3">
            <a:extLst>
              <a:ext uri="{FF2B5EF4-FFF2-40B4-BE49-F238E27FC236}">
                <a16:creationId xmlns:a16="http://schemas.microsoft.com/office/drawing/2014/main" id="{DBAE5581-F683-D2D8-065A-75E1E4EF97B1}"/>
              </a:ext>
            </a:extLst>
          </p:cNvPr>
          <p:cNvSpPr>
            <a:spLocks noGrp="1"/>
          </p:cNvSpPr>
          <p:nvPr>
            <p:ph type="sldNum" sz="quarter" idx="5"/>
          </p:nvPr>
        </p:nvSpPr>
        <p:spPr/>
        <p:txBody>
          <a:bodyPr/>
          <a:lstStyle/>
          <a:p>
            <a:fld id="{1E7EC0F7-2FC4-4A1F-86B3-9F181CC94A42}" type="slidenum">
              <a:rPr lang="en-US" smtClean="0"/>
              <a:t>30</a:t>
            </a:fld>
            <a:endParaRPr lang="en-US" dirty="0"/>
          </a:p>
        </p:txBody>
      </p:sp>
    </p:spTree>
    <p:extLst>
      <p:ext uri="{BB962C8B-B14F-4D97-AF65-F5344CB8AC3E}">
        <p14:creationId xmlns:p14="http://schemas.microsoft.com/office/powerpoint/2010/main" val="2535999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8DE716FD-B9E9-EF81-AE32-33900C6D8A3A}"/>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80F50B54-2672-1E91-7A1E-EEC06BD70653}"/>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F2C914A1-1952-DBB9-EEA3-EC5257E78CE5}"/>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Released in June.</a:t>
            </a:r>
            <a:endParaRPr dirty="0"/>
          </a:p>
        </p:txBody>
      </p:sp>
      <p:sp>
        <p:nvSpPr>
          <p:cNvPr id="142" name="Google Shape;142;g9e10c95a55_0_863:notes">
            <a:extLst>
              <a:ext uri="{FF2B5EF4-FFF2-40B4-BE49-F238E27FC236}">
                <a16:creationId xmlns:a16="http://schemas.microsoft.com/office/drawing/2014/main" id="{59AC05CD-15E9-CF5E-55D8-8A031B415CD6}"/>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477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29BD854F-A320-9015-DA07-91EB72036DF8}"/>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73779EF7-4788-4219-B918-FBC7ECFABF62}"/>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BD821654-BBAD-426D-7FF7-E59EAEF17F91}"/>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Here is a visual from the NY Independent System Operator’s 2024 report. The NYISO is a not-for-profit corporation responsible for operating the electric grid. This is slightly dated, i.e. the Massena Green Hydrogen project is no longer moving forward, but gives a good sense of what is going on statewide. Electric energy consumption is projected to increase significantly in response to the economic development and decarbonization energy policies. Siting new generation resources near large loads is likely to be prioritized. Zones are also important to pay attention to, as they manage the way electrons flow.</a:t>
            </a:r>
            <a:endParaRPr dirty="0"/>
          </a:p>
        </p:txBody>
      </p:sp>
      <p:sp>
        <p:nvSpPr>
          <p:cNvPr id="142" name="Google Shape;142;g9e10c95a55_0_863:notes">
            <a:extLst>
              <a:ext uri="{FF2B5EF4-FFF2-40B4-BE49-F238E27FC236}">
                <a16:creationId xmlns:a16="http://schemas.microsoft.com/office/drawing/2014/main" id="{12FFFF67-0AFB-234F-E21C-1E89FC8F4A5F}"/>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024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0692293F-6759-45FD-47CD-8FEE840823FF}"/>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52B26854-4B2B-0917-AD67-2149FADD4AC0}"/>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CF92277C-6137-B583-FC40-10BE9B37BF90}"/>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Additionally, we are moving toward an electrical system that no longer peaks in the summer due to air-conditioning demand, but peaks in the winter due to heating demand. The inflection point is anticipated to be around 2036-37.</a:t>
            </a:r>
            <a:endParaRPr dirty="0"/>
          </a:p>
        </p:txBody>
      </p:sp>
      <p:sp>
        <p:nvSpPr>
          <p:cNvPr id="142" name="Google Shape;142;g9e10c95a55_0_863:notes">
            <a:extLst>
              <a:ext uri="{FF2B5EF4-FFF2-40B4-BE49-F238E27FC236}">
                <a16:creationId xmlns:a16="http://schemas.microsoft.com/office/drawing/2014/main" id="{A6A81350-D5DF-10FD-0031-05647A037382}"/>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8212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7BC4B8E3-6279-635A-E111-7B8BE9BCCA83}"/>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0E76330D-D728-CCCC-0173-AFE1EF9F11E9}"/>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50336587-B9E8-AC32-2A66-2C17EE8E5D60}"/>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endParaRPr lang="en-US" sz="1100" b="0" i="0" u="none" strike="noStrike" cap="none" baseline="0" dirty="0">
              <a:solidFill>
                <a:srgbClr val="000000"/>
              </a:solidFill>
              <a:latin typeface="Arial"/>
              <a:ea typeface="Arial"/>
              <a:cs typeface="Arial"/>
              <a:sym typeface="Arial"/>
            </a:endParaRPr>
          </a:p>
          <a:p>
            <a:r>
              <a:rPr lang="en-US" sz="1100" b="0" i="0" u="none" strike="noStrike" cap="none" baseline="0" dirty="0">
                <a:solidFill>
                  <a:srgbClr val="000000"/>
                </a:solidFill>
                <a:latin typeface="Arial"/>
                <a:ea typeface="Arial"/>
                <a:cs typeface="Arial"/>
                <a:sym typeface="Arial"/>
              </a:rPr>
              <a:t>Bottom to top – nuclear, hydro, fossil fuels, other, DFER (</a:t>
            </a:r>
            <a:r>
              <a:rPr lang="en-US" sz="1100" b="0" i="0" u="none" strike="noStrike" cap="none" dirty="0">
                <a:solidFill>
                  <a:srgbClr val="000000"/>
                </a:solidFill>
                <a:effectLst/>
                <a:latin typeface="Arial"/>
                <a:ea typeface="Arial"/>
                <a:cs typeface="Arial"/>
                <a:sym typeface="Arial"/>
              </a:rPr>
              <a:t>Dispatchable Emissions-Free Resources, such as </a:t>
            </a:r>
            <a:r>
              <a:rPr lang="en-US" sz="1100" b="0" i="0" u="none" strike="noStrike" cap="none" baseline="0" dirty="0">
                <a:solidFill>
                  <a:srgbClr val="000000"/>
                </a:solidFill>
                <a:latin typeface="Arial"/>
                <a:ea typeface="Arial"/>
                <a:cs typeface="Arial"/>
                <a:sym typeface="Arial"/>
              </a:rPr>
              <a:t>long-duration batteries, small modular nuclear reactors, hydrogen-powered generators, and fuel cells), off-shore wind, utility solar, behind the meter solar, . This Outlook projects that at least 20 GW of DEFR capacity would be needed by 2040 to replace the current 25.3 GW of fossil generation to support the achievement of CLCPA mandates. </a:t>
            </a:r>
            <a:endParaRPr lang="en-US" dirty="0"/>
          </a:p>
        </p:txBody>
      </p:sp>
      <p:sp>
        <p:nvSpPr>
          <p:cNvPr id="142" name="Google Shape;142;g9e10c95a55_0_863:notes">
            <a:extLst>
              <a:ext uri="{FF2B5EF4-FFF2-40B4-BE49-F238E27FC236}">
                <a16:creationId xmlns:a16="http://schemas.microsoft.com/office/drawing/2014/main" id="{E29BA577-FB32-30AC-F862-04A526009618}"/>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9844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816DF309-314D-40C8-B068-51C105196B19}"/>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9F4D6813-EA45-50AA-EADA-164F8E6FB626}"/>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7DCA0842-C3F1-7866-67E8-C38DF80537BF}"/>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This map shows the transmission lines more clearly than the earlier map.</a:t>
            </a:r>
            <a:endParaRPr dirty="0"/>
          </a:p>
        </p:txBody>
      </p:sp>
      <p:sp>
        <p:nvSpPr>
          <p:cNvPr id="142" name="Google Shape;142;g9e10c95a55_0_863:notes">
            <a:extLst>
              <a:ext uri="{FF2B5EF4-FFF2-40B4-BE49-F238E27FC236}">
                <a16:creationId xmlns:a16="http://schemas.microsoft.com/office/drawing/2014/main" id="{2D7ACF10-82BA-4257-D4DA-7B705F489B51}"/>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7201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CA52349E-96BE-0834-074C-D49AE897B11D}"/>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D0BBC13F-BDFB-C9DD-F86C-E4F12E613390}"/>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5E7F071B-EE24-856D-0BDE-1AE4D9802A0C}"/>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Matt will discuss solar in his section, but I wanted to note here that Lewis County already has many wind farms, which according to the U.S. wind turbine database amounts to 6 projects, 282 turbines, 581MW.</a:t>
            </a:r>
          </a:p>
          <a:p>
            <a:pPr marL="165100" lvl="0" indent="-76200" algn="l" rtl="0">
              <a:lnSpc>
                <a:spcPct val="100000"/>
              </a:lnSpc>
              <a:spcBef>
                <a:spcPts val="0"/>
              </a:spcBef>
              <a:spcAft>
                <a:spcPts val="0"/>
              </a:spcAft>
              <a:buSzPts val="1400"/>
              <a:buFont typeface="Calibri"/>
              <a:buNone/>
            </a:pPr>
            <a:endParaRPr lang="en-US" dirty="0"/>
          </a:p>
          <a:p>
            <a:pPr marL="165100" lvl="0" indent="-76200" algn="l" rtl="0">
              <a:lnSpc>
                <a:spcPct val="100000"/>
              </a:lnSpc>
              <a:spcBef>
                <a:spcPts val="0"/>
              </a:spcBef>
              <a:spcAft>
                <a:spcPts val="0"/>
              </a:spcAft>
              <a:buSzPts val="1400"/>
              <a:buFont typeface="Calibri"/>
              <a:buNone/>
            </a:pPr>
            <a:endParaRPr dirty="0"/>
          </a:p>
        </p:txBody>
      </p:sp>
      <p:sp>
        <p:nvSpPr>
          <p:cNvPr id="142" name="Google Shape;142;g9e10c95a55_0_863:notes">
            <a:extLst>
              <a:ext uri="{FF2B5EF4-FFF2-40B4-BE49-F238E27FC236}">
                <a16:creationId xmlns:a16="http://schemas.microsoft.com/office/drawing/2014/main" id="{6F3E983D-B928-166C-68FE-F43A7AE834E9}"/>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469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12644398-9ADD-BCEC-FB3A-236BD08E1895}"/>
            </a:ext>
          </a:extLst>
        </p:cNvPr>
        <p:cNvGrpSpPr/>
        <p:nvPr/>
      </p:nvGrpSpPr>
      <p:grpSpPr>
        <a:xfrm>
          <a:off x="0" y="0"/>
          <a:ext cx="0" cy="0"/>
          <a:chOff x="0" y="0"/>
          <a:chExt cx="0" cy="0"/>
        </a:xfrm>
      </p:grpSpPr>
      <p:sp>
        <p:nvSpPr>
          <p:cNvPr id="140" name="Google Shape;140;g9e10c95a55_0_863:notes">
            <a:extLst>
              <a:ext uri="{FF2B5EF4-FFF2-40B4-BE49-F238E27FC236}">
                <a16:creationId xmlns:a16="http://schemas.microsoft.com/office/drawing/2014/main" id="{B845366F-702F-976C-DA25-D9F6DCB01700}"/>
              </a:ext>
            </a:extLst>
          </p:cNvPr>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g9e10c95a55_0_863:notes">
            <a:extLst>
              <a:ext uri="{FF2B5EF4-FFF2-40B4-BE49-F238E27FC236}">
                <a16:creationId xmlns:a16="http://schemas.microsoft.com/office/drawing/2014/main" id="{0004137A-5666-F381-2059-C0C2346B05CF}"/>
              </a:ext>
            </a:extLst>
          </p:cNvPr>
          <p:cNvSpPr txBox="1">
            <a:spLocks noGrp="1"/>
          </p:cNvSpPr>
          <p:nvPr>
            <p:ph type="body" idx="1"/>
          </p:nvPr>
        </p:nvSpPr>
        <p:spPr>
          <a:xfrm>
            <a:off x="685800" y="4473893"/>
            <a:ext cx="5486400" cy="3660610"/>
          </a:xfrm>
          <a:prstGeom prst="rect">
            <a:avLst/>
          </a:prstGeom>
          <a:noFill/>
          <a:ln>
            <a:noFill/>
          </a:ln>
        </p:spPr>
        <p:txBody>
          <a:bodyPr spcFirstLastPara="1" wrap="square" lIns="89600" tIns="89600" rIns="89600" bIns="89600" anchor="t" anchorCtr="0">
            <a:noAutofit/>
          </a:bodyPr>
          <a:lstStyle/>
          <a:p>
            <a:pPr marL="165100" lvl="0" indent="-76200" algn="l" rtl="0">
              <a:lnSpc>
                <a:spcPct val="100000"/>
              </a:lnSpc>
              <a:spcBef>
                <a:spcPts val="0"/>
              </a:spcBef>
              <a:spcAft>
                <a:spcPts val="0"/>
              </a:spcAft>
              <a:buSzPts val="1400"/>
              <a:buFont typeface="Calibri"/>
              <a:buNone/>
            </a:pPr>
            <a:r>
              <a:rPr lang="en-US" dirty="0"/>
              <a:t> Hosting capacity is an estimate of the amount of DER that may be accommodated without adversely impacting power quality or reliability under current configurations and without requiring infrastructure upgrades. This shows that there isn’t a lot of capacity currently.</a:t>
            </a:r>
            <a:endParaRPr dirty="0"/>
          </a:p>
        </p:txBody>
      </p:sp>
      <p:sp>
        <p:nvSpPr>
          <p:cNvPr id="142" name="Google Shape;142;g9e10c95a55_0_863:notes">
            <a:extLst>
              <a:ext uri="{FF2B5EF4-FFF2-40B4-BE49-F238E27FC236}">
                <a16:creationId xmlns:a16="http://schemas.microsoft.com/office/drawing/2014/main" id="{651B3373-775F-5399-5C1E-F7BCBA2DB22B}"/>
              </a:ext>
            </a:extLst>
          </p:cNvPr>
          <p:cNvSpPr txBox="1">
            <a:spLocks noGrp="1"/>
          </p:cNvSpPr>
          <p:nvPr>
            <p:ph type="sldNum" idx="12"/>
          </p:nvPr>
        </p:nvSpPr>
        <p:spPr>
          <a:xfrm>
            <a:off x="3884613" y="8829968"/>
            <a:ext cx="2971800" cy="46665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8416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58" name="Google Shape;58;p1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59" name="Google Shape;59;p1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sz="3000" b="1" cap="none"/>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70" name="Google Shape;70;p17"/>
          <p:cNvSpPr txBox="1">
            <a:spLocks noGrp="1"/>
          </p:cNvSpPr>
          <p:nvPr>
            <p:ph type="body" idx="1"/>
          </p:nvPr>
        </p:nvSpPr>
        <p:spPr>
          <a:xfrm>
            <a:off x="722313" y="2180035"/>
            <a:ext cx="7772400" cy="1125300"/>
          </a:xfrm>
          <a:prstGeom prst="rect">
            <a:avLst/>
          </a:prstGeom>
          <a:noFill/>
          <a:ln>
            <a:noFill/>
          </a:ln>
        </p:spPr>
        <p:txBody>
          <a:bodyPr spcFirstLastPara="1" wrap="square" lIns="68575" tIns="34275" rIns="68575" bIns="34275"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300"/>
              </a:spcBef>
              <a:spcAft>
                <a:spcPts val="0"/>
              </a:spcAft>
              <a:buClr>
                <a:srgbClr val="888888"/>
              </a:buClr>
              <a:buSzPts val="1400"/>
              <a:buNone/>
              <a:defRPr sz="1400">
                <a:solidFill>
                  <a:srgbClr val="888888"/>
                </a:solidFill>
              </a:defRPr>
            </a:lvl2pPr>
            <a:lvl3pPr marL="1371600" lvl="2" indent="-228600" algn="l" rtl="0">
              <a:spcBef>
                <a:spcPts val="200"/>
              </a:spcBef>
              <a:spcAft>
                <a:spcPts val="0"/>
              </a:spcAft>
              <a:buClr>
                <a:srgbClr val="888888"/>
              </a:buClr>
              <a:buSzPts val="1200"/>
              <a:buNone/>
              <a:defRPr sz="1200">
                <a:solidFill>
                  <a:srgbClr val="888888"/>
                </a:solidFill>
              </a:defRPr>
            </a:lvl3pPr>
            <a:lvl4pPr marL="1828800" lvl="3" indent="-228600" algn="l" rtl="0">
              <a:spcBef>
                <a:spcPts val="200"/>
              </a:spcBef>
              <a:spcAft>
                <a:spcPts val="0"/>
              </a:spcAft>
              <a:buClr>
                <a:srgbClr val="888888"/>
              </a:buClr>
              <a:buSzPts val="1100"/>
              <a:buNone/>
              <a:defRPr sz="1100">
                <a:solidFill>
                  <a:srgbClr val="888888"/>
                </a:solidFill>
              </a:defRPr>
            </a:lvl4pPr>
            <a:lvl5pPr marL="2286000" lvl="4" indent="-228600" algn="l" rtl="0">
              <a:spcBef>
                <a:spcPts val="200"/>
              </a:spcBef>
              <a:spcAft>
                <a:spcPts val="0"/>
              </a:spcAft>
              <a:buClr>
                <a:srgbClr val="888888"/>
              </a:buClr>
              <a:buSzPts val="1100"/>
              <a:buNone/>
              <a:defRPr sz="1100">
                <a:solidFill>
                  <a:srgbClr val="888888"/>
                </a:solidFill>
              </a:defRPr>
            </a:lvl5pPr>
            <a:lvl6pPr marL="2743200" lvl="5" indent="-228600" algn="l" rtl="0">
              <a:spcBef>
                <a:spcPts val="200"/>
              </a:spcBef>
              <a:spcAft>
                <a:spcPts val="0"/>
              </a:spcAft>
              <a:buClr>
                <a:srgbClr val="888888"/>
              </a:buClr>
              <a:buSzPts val="1100"/>
              <a:buNone/>
              <a:defRPr sz="1100">
                <a:solidFill>
                  <a:srgbClr val="888888"/>
                </a:solidFill>
              </a:defRPr>
            </a:lvl6pPr>
            <a:lvl7pPr marL="3200400" lvl="6" indent="-228600" algn="l" rtl="0">
              <a:spcBef>
                <a:spcPts val="200"/>
              </a:spcBef>
              <a:spcAft>
                <a:spcPts val="0"/>
              </a:spcAft>
              <a:buClr>
                <a:srgbClr val="888888"/>
              </a:buClr>
              <a:buSzPts val="1100"/>
              <a:buNone/>
              <a:defRPr sz="1100">
                <a:solidFill>
                  <a:srgbClr val="888888"/>
                </a:solidFill>
              </a:defRPr>
            </a:lvl7pPr>
            <a:lvl8pPr marL="3657600" lvl="7" indent="-228600" algn="l" rtl="0">
              <a:spcBef>
                <a:spcPts val="200"/>
              </a:spcBef>
              <a:spcAft>
                <a:spcPts val="0"/>
              </a:spcAft>
              <a:buClr>
                <a:srgbClr val="888888"/>
              </a:buClr>
              <a:buSzPts val="1100"/>
              <a:buNone/>
              <a:defRPr sz="1100">
                <a:solidFill>
                  <a:srgbClr val="888888"/>
                </a:solidFill>
              </a:defRPr>
            </a:lvl8pPr>
            <a:lvl9pPr marL="4114800" lvl="8" indent="-228600" algn="l" rtl="0">
              <a:spcBef>
                <a:spcPts val="200"/>
              </a:spcBef>
              <a:spcAft>
                <a:spcPts val="0"/>
              </a:spcAft>
              <a:buClr>
                <a:srgbClr val="888888"/>
              </a:buClr>
              <a:buSzPts val="1100"/>
              <a:buNone/>
              <a:defRPr sz="1100">
                <a:solidFill>
                  <a:srgbClr val="888888"/>
                </a:solidFill>
              </a:defRPr>
            </a:lvl9pPr>
          </a:lstStyle>
          <a:p>
            <a:endParaRPr/>
          </a:p>
        </p:txBody>
      </p:sp>
      <p:sp>
        <p:nvSpPr>
          <p:cNvPr id="71" name="Google Shape;71;p17"/>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72" name="Google Shape;72;p17"/>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73" name="Google Shape;73;p1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76" name="Google Shape;76;p18"/>
          <p:cNvSpPr txBox="1">
            <a:spLocks noGrp="1"/>
          </p:cNvSpPr>
          <p:nvPr>
            <p:ph type="body" idx="1"/>
          </p:nvPr>
        </p:nvSpPr>
        <p:spPr>
          <a:xfrm>
            <a:off x="457200" y="1200151"/>
            <a:ext cx="4038600" cy="3394500"/>
          </a:xfrm>
          <a:prstGeom prst="rect">
            <a:avLst/>
          </a:prstGeom>
          <a:noFill/>
          <a:ln>
            <a:noFill/>
          </a:ln>
        </p:spPr>
        <p:txBody>
          <a:bodyPr spcFirstLastPara="1" wrap="square" lIns="68575" tIns="34275" rIns="68575" bIns="34275" anchor="t" anchorCtr="0">
            <a:noAutofit/>
          </a:bodyPr>
          <a:lstStyle>
            <a:lvl1pPr marL="457200" lvl="0" indent="-361950" algn="l" rtl="0">
              <a:spcBef>
                <a:spcPts val="400"/>
              </a:spcBef>
              <a:spcAft>
                <a:spcPts val="0"/>
              </a:spcAft>
              <a:buClr>
                <a:schemeClr val="dk1"/>
              </a:buClr>
              <a:buSzPts val="2100"/>
              <a:buChar char="•"/>
              <a:defRPr sz="2100"/>
            </a:lvl1pPr>
            <a:lvl2pPr marL="914400" lvl="1" indent="-342900" algn="l" rtl="0">
              <a:spcBef>
                <a:spcPts val="400"/>
              </a:spcBef>
              <a:spcAft>
                <a:spcPts val="0"/>
              </a:spcAft>
              <a:buClr>
                <a:schemeClr val="dk1"/>
              </a:buClr>
              <a:buSzPts val="1800"/>
              <a:buChar char="–"/>
              <a:defRPr sz="1800"/>
            </a:lvl2pPr>
            <a:lvl3pPr marL="1371600" lvl="2" indent="-323850" algn="l" rtl="0">
              <a:spcBef>
                <a:spcPts val="300"/>
              </a:spcBef>
              <a:spcAft>
                <a:spcPts val="0"/>
              </a:spcAft>
              <a:buClr>
                <a:schemeClr val="dk1"/>
              </a:buClr>
              <a:buSzPts val="1500"/>
              <a:buChar char="•"/>
              <a:defRPr sz="1500"/>
            </a:lvl3pPr>
            <a:lvl4pPr marL="1828800" lvl="3" indent="-317500" algn="l" rtl="0">
              <a:spcBef>
                <a:spcPts val="300"/>
              </a:spcBef>
              <a:spcAft>
                <a:spcPts val="0"/>
              </a:spcAft>
              <a:buClr>
                <a:schemeClr val="dk1"/>
              </a:buClr>
              <a:buSzPts val="1400"/>
              <a:buChar char="–"/>
              <a:defRPr sz="1400"/>
            </a:lvl4pPr>
            <a:lvl5pPr marL="2286000" lvl="4" indent="-317500" algn="l" rtl="0">
              <a:spcBef>
                <a:spcPts val="300"/>
              </a:spcBef>
              <a:spcAft>
                <a:spcPts val="0"/>
              </a:spcAft>
              <a:buClr>
                <a:schemeClr val="dk1"/>
              </a:buClr>
              <a:buSzPts val="1400"/>
              <a:buChar char="»"/>
              <a:defRPr sz="1400"/>
            </a:lvl5pPr>
            <a:lvl6pPr marL="2743200" lvl="5" indent="-317500" algn="l" rtl="0">
              <a:spcBef>
                <a:spcPts val="3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
        <p:nvSpPr>
          <p:cNvPr id="77" name="Google Shape;77;p18"/>
          <p:cNvSpPr txBox="1">
            <a:spLocks noGrp="1"/>
          </p:cNvSpPr>
          <p:nvPr>
            <p:ph type="body" idx="2"/>
          </p:nvPr>
        </p:nvSpPr>
        <p:spPr>
          <a:xfrm>
            <a:off x="4648200" y="1200151"/>
            <a:ext cx="4038600" cy="3394500"/>
          </a:xfrm>
          <a:prstGeom prst="rect">
            <a:avLst/>
          </a:prstGeom>
          <a:noFill/>
          <a:ln>
            <a:noFill/>
          </a:ln>
        </p:spPr>
        <p:txBody>
          <a:bodyPr spcFirstLastPara="1" wrap="square" lIns="68575" tIns="34275" rIns="68575" bIns="34275" anchor="t" anchorCtr="0">
            <a:noAutofit/>
          </a:bodyPr>
          <a:lstStyle>
            <a:lvl1pPr marL="457200" lvl="0" indent="-361950" algn="l" rtl="0">
              <a:spcBef>
                <a:spcPts val="400"/>
              </a:spcBef>
              <a:spcAft>
                <a:spcPts val="0"/>
              </a:spcAft>
              <a:buClr>
                <a:schemeClr val="dk1"/>
              </a:buClr>
              <a:buSzPts val="2100"/>
              <a:buChar char="•"/>
              <a:defRPr sz="2100"/>
            </a:lvl1pPr>
            <a:lvl2pPr marL="914400" lvl="1" indent="-342900" algn="l" rtl="0">
              <a:spcBef>
                <a:spcPts val="400"/>
              </a:spcBef>
              <a:spcAft>
                <a:spcPts val="0"/>
              </a:spcAft>
              <a:buClr>
                <a:schemeClr val="dk1"/>
              </a:buClr>
              <a:buSzPts val="1800"/>
              <a:buChar char="–"/>
              <a:defRPr sz="1800"/>
            </a:lvl2pPr>
            <a:lvl3pPr marL="1371600" lvl="2" indent="-323850" algn="l" rtl="0">
              <a:spcBef>
                <a:spcPts val="300"/>
              </a:spcBef>
              <a:spcAft>
                <a:spcPts val="0"/>
              </a:spcAft>
              <a:buClr>
                <a:schemeClr val="dk1"/>
              </a:buClr>
              <a:buSzPts val="1500"/>
              <a:buChar char="•"/>
              <a:defRPr sz="1500"/>
            </a:lvl3pPr>
            <a:lvl4pPr marL="1828800" lvl="3" indent="-317500" algn="l" rtl="0">
              <a:spcBef>
                <a:spcPts val="300"/>
              </a:spcBef>
              <a:spcAft>
                <a:spcPts val="0"/>
              </a:spcAft>
              <a:buClr>
                <a:schemeClr val="dk1"/>
              </a:buClr>
              <a:buSzPts val="1400"/>
              <a:buChar char="–"/>
              <a:defRPr sz="1400"/>
            </a:lvl4pPr>
            <a:lvl5pPr marL="2286000" lvl="4" indent="-317500" algn="l" rtl="0">
              <a:spcBef>
                <a:spcPts val="300"/>
              </a:spcBef>
              <a:spcAft>
                <a:spcPts val="0"/>
              </a:spcAft>
              <a:buClr>
                <a:schemeClr val="dk1"/>
              </a:buClr>
              <a:buSzPts val="1400"/>
              <a:buChar char="»"/>
              <a:defRPr sz="1400"/>
            </a:lvl5pPr>
            <a:lvl6pPr marL="2743200" lvl="5" indent="-317500" algn="l" rtl="0">
              <a:spcBef>
                <a:spcPts val="300"/>
              </a:spcBef>
              <a:spcAft>
                <a:spcPts val="0"/>
              </a:spcAft>
              <a:buClr>
                <a:schemeClr val="dk1"/>
              </a:buClr>
              <a:buSzPts val="1400"/>
              <a:buChar char="•"/>
              <a:defRPr sz="1400"/>
            </a:lvl6pPr>
            <a:lvl7pPr marL="3200400" lvl="6" indent="-317500" algn="l" rtl="0">
              <a:spcBef>
                <a:spcPts val="300"/>
              </a:spcBef>
              <a:spcAft>
                <a:spcPts val="0"/>
              </a:spcAft>
              <a:buClr>
                <a:schemeClr val="dk1"/>
              </a:buClr>
              <a:buSzPts val="1400"/>
              <a:buChar char="•"/>
              <a:defRPr sz="1400"/>
            </a:lvl7pPr>
            <a:lvl8pPr marL="3657600" lvl="7" indent="-317500" algn="l" rtl="0">
              <a:spcBef>
                <a:spcPts val="300"/>
              </a:spcBef>
              <a:spcAft>
                <a:spcPts val="0"/>
              </a:spcAft>
              <a:buClr>
                <a:schemeClr val="dk1"/>
              </a:buClr>
              <a:buSzPts val="1400"/>
              <a:buChar char="•"/>
              <a:defRPr sz="1400"/>
            </a:lvl8pPr>
            <a:lvl9pPr marL="4114800" lvl="8" indent="-317500" algn="l" rtl="0">
              <a:spcBef>
                <a:spcPts val="300"/>
              </a:spcBef>
              <a:spcAft>
                <a:spcPts val="0"/>
              </a:spcAft>
              <a:buClr>
                <a:schemeClr val="dk1"/>
              </a:buClr>
              <a:buSzPts val="1400"/>
              <a:buChar char="•"/>
              <a:defRPr sz="1400"/>
            </a:lvl9pPr>
          </a:lstStyle>
          <a:p>
            <a:endParaRPr/>
          </a:p>
        </p:txBody>
      </p:sp>
      <p:sp>
        <p:nvSpPr>
          <p:cNvPr id="78" name="Google Shape;78;p18"/>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79" name="Google Shape;79;p18"/>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80" name="Google Shape;80;p1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57201" y="204788"/>
            <a:ext cx="3008400" cy="8715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sz="1500" b="1"/>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97" name="Google Shape;97;p21"/>
          <p:cNvSpPr txBox="1">
            <a:spLocks noGrp="1"/>
          </p:cNvSpPr>
          <p:nvPr>
            <p:ph type="body" idx="1"/>
          </p:nvPr>
        </p:nvSpPr>
        <p:spPr>
          <a:xfrm>
            <a:off x="3575050" y="204788"/>
            <a:ext cx="5111700" cy="4389600"/>
          </a:xfrm>
          <a:prstGeom prst="rect">
            <a:avLst/>
          </a:prstGeom>
          <a:noFill/>
          <a:ln>
            <a:noFill/>
          </a:ln>
        </p:spPr>
        <p:txBody>
          <a:bodyPr spcFirstLastPara="1" wrap="square" lIns="68575" tIns="34275" rIns="68575" bIns="34275" anchor="t" anchorCtr="0">
            <a:noAutofit/>
          </a:bodyPr>
          <a:lstStyle>
            <a:lvl1pPr marL="457200" lvl="0" indent="-381000" algn="l" rtl="0">
              <a:spcBef>
                <a:spcPts val="500"/>
              </a:spcBef>
              <a:spcAft>
                <a:spcPts val="0"/>
              </a:spcAft>
              <a:buClr>
                <a:schemeClr val="dk1"/>
              </a:buClr>
              <a:buSzPts val="2400"/>
              <a:buChar char="•"/>
              <a:defRPr sz="2400"/>
            </a:lvl1pPr>
            <a:lvl2pPr marL="914400" lvl="1" indent="-361950" algn="l" rtl="0">
              <a:spcBef>
                <a:spcPts val="400"/>
              </a:spcBef>
              <a:spcAft>
                <a:spcPts val="0"/>
              </a:spcAft>
              <a:buClr>
                <a:schemeClr val="dk1"/>
              </a:buClr>
              <a:buSzPts val="2100"/>
              <a:buChar char="–"/>
              <a:defRPr sz="2100"/>
            </a:lvl2pPr>
            <a:lvl3pPr marL="1371600" lvl="2" indent="-342900" algn="l" rtl="0">
              <a:spcBef>
                <a:spcPts val="400"/>
              </a:spcBef>
              <a:spcAft>
                <a:spcPts val="0"/>
              </a:spcAft>
              <a:buClr>
                <a:schemeClr val="dk1"/>
              </a:buClr>
              <a:buSzPts val="1800"/>
              <a:buChar char="•"/>
              <a:defRPr sz="1800"/>
            </a:lvl3pPr>
            <a:lvl4pPr marL="1828800" lvl="3" indent="-323850" algn="l" rtl="0">
              <a:spcBef>
                <a:spcPts val="300"/>
              </a:spcBef>
              <a:spcAft>
                <a:spcPts val="0"/>
              </a:spcAft>
              <a:buClr>
                <a:schemeClr val="dk1"/>
              </a:buClr>
              <a:buSzPts val="1500"/>
              <a:buChar char="–"/>
              <a:defRPr sz="1500"/>
            </a:lvl4pPr>
            <a:lvl5pPr marL="2286000" lvl="4" indent="-323850" algn="l" rtl="0">
              <a:spcBef>
                <a:spcPts val="300"/>
              </a:spcBef>
              <a:spcAft>
                <a:spcPts val="0"/>
              </a:spcAft>
              <a:buClr>
                <a:schemeClr val="dk1"/>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98" name="Google Shape;98;p21"/>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rtl="0">
              <a:spcBef>
                <a:spcPts val="200"/>
              </a:spcBef>
              <a:spcAft>
                <a:spcPts val="0"/>
              </a:spcAft>
              <a:buClr>
                <a:schemeClr val="dk1"/>
              </a:buClr>
              <a:buSzPts val="1100"/>
              <a:buNone/>
              <a:defRPr sz="1100"/>
            </a:lvl1pPr>
            <a:lvl2pPr marL="914400" lvl="1" indent="-228600" algn="l" rtl="0">
              <a:spcBef>
                <a:spcPts val="200"/>
              </a:spcBef>
              <a:spcAft>
                <a:spcPts val="0"/>
              </a:spcAft>
              <a:buClr>
                <a:schemeClr val="dk1"/>
              </a:buClr>
              <a:buSzPts val="900"/>
              <a:buNone/>
              <a:defRPr sz="900"/>
            </a:lvl2pPr>
            <a:lvl3pPr marL="1371600" lvl="2" indent="-228600" algn="l" rtl="0">
              <a:spcBef>
                <a:spcPts val="200"/>
              </a:spcBef>
              <a:spcAft>
                <a:spcPts val="0"/>
              </a:spcAft>
              <a:buClr>
                <a:schemeClr val="dk1"/>
              </a:buClr>
              <a:buSzPts val="800"/>
              <a:buNone/>
              <a:defRPr sz="800"/>
            </a:lvl3pPr>
            <a:lvl4pPr marL="1828800" lvl="3" indent="-228600" algn="l" rtl="0">
              <a:spcBef>
                <a:spcPts val="100"/>
              </a:spcBef>
              <a:spcAft>
                <a:spcPts val="0"/>
              </a:spcAft>
              <a:buClr>
                <a:schemeClr val="dk1"/>
              </a:buClr>
              <a:buSzPts val="700"/>
              <a:buNone/>
              <a:defRPr sz="700"/>
            </a:lvl4pPr>
            <a:lvl5pPr marL="2286000" lvl="4" indent="-228600" algn="l" rtl="0">
              <a:spcBef>
                <a:spcPts val="100"/>
              </a:spcBef>
              <a:spcAft>
                <a:spcPts val="0"/>
              </a:spcAft>
              <a:buClr>
                <a:schemeClr val="dk1"/>
              </a:buClr>
              <a:buSzPts val="700"/>
              <a:buNone/>
              <a:defRPr sz="700"/>
            </a:lvl5pPr>
            <a:lvl6pPr marL="2743200" lvl="5" indent="-228600" algn="l" rtl="0">
              <a:spcBef>
                <a:spcPts val="100"/>
              </a:spcBef>
              <a:spcAft>
                <a:spcPts val="0"/>
              </a:spcAft>
              <a:buClr>
                <a:schemeClr val="dk1"/>
              </a:buClr>
              <a:buSzPts val="700"/>
              <a:buNone/>
              <a:defRPr sz="700"/>
            </a:lvl6pPr>
            <a:lvl7pPr marL="3200400" lvl="6" indent="-228600" algn="l" rtl="0">
              <a:spcBef>
                <a:spcPts val="100"/>
              </a:spcBef>
              <a:spcAft>
                <a:spcPts val="0"/>
              </a:spcAft>
              <a:buClr>
                <a:schemeClr val="dk1"/>
              </a:buClr>
              <a:buSzPts val="700"/>
              <a:buNone/>
              <a:defRPr sz="700"/>
            </a:lvl7pPr>
            <a:lvl8pPr marL="3657600" lvl="7" indent="-228600" algn="l" rtl="0">
              <a:spcBef>
                <a:spcPts val="100"/>
              </a:spcBef>
              <a:spcAft>
                <a:spcPts val="0"/>
              </a:spcAft>
              <a:buClr>
                <a:schemeClr val="dk1"/>
              </a:buClr>
              <a:buSzPts val="700"/>
              <a:buNone/>
              <a:defRPr sz="700"/>
            </a:lvl8pPr>
            <a:lvl9pPr marL="4114800" lvl="8" indent="-228600" algn="l" rtl="0">
              <a:spcBef>
                <a:spcPts val="100"/>
              </a:spcBef>
              <a:spcAft>
                <a:spcPts val="0"/>
              </a:spcAft>
              <a:buClr>
                <a:schemeClr val="dk1"/>
              </a:buClr>
              <a:buSzPts val="700"/>
              <a:buNone/>
              <a:defRPr sz="700"/>
            </a:lvl9pPr>
          </a:lstStyle>
          <a:p>
            <a:endParaRPr/>
          </a:p>
        </p:txBody>
      </p:sp>
      <p:sp>
        <p:nvSpPr>
          <p:cNvPr id="99" name="Google Shape;99;p21"/>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00" name="Google Shape;100;p2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01" name="Google Shape;101;p2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sz="1500" b="1"/>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04" name="Google Shape;104;p22"/>
          <p:cNvSpPr>
            <a:spLocks noGrp="1"/>
          </p:cNvSpPr>
          <p:nvPr>
            <p:ph type="pic" idx="2"/>
          </p:nvPr>
        </p:nvSpPr>
        <p:spPr>
          <a:xfrm>
            <a:off x="1792288" y="459581"/>
            <a:ext cx="5486400" cy="3086100"/>
          </a:xfrm>
          <a:prstGeom prst="rect">
            <a:avLst/>
          </a:prstGeom>
          <a:noFill/>
          <a:ln>
            <a:noFill/>
          </a:ln>
        </p:spPr>
        <p:txBody>
          <a:bodyPr spcFirstLastPara="1" wrap="square" lIns="68575" tIns="34275" rIns="68575" bIns="34275" anchor="t" anchorCtr="0">
            <a:noAutofit/>
          </a:bodyPr>
          <a:lstStyle>
            <a:lvl1pPr marR="0" lvl="0" algn="l"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105" name="Google Shape;105;p22"/>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rtl="0">
              <a:spcBef>
                <a:spcPts val="200"/>
              </a:spcBef>
              <a:spcAft>
                <a:spcPts val="0"/>
              </a:spcAft>
              <a:buClr>
                <a:schemeClr val="dk1"/>
              </a:buClr>
              <a:buSzPts val="1100"/>
              <a:buNone/>
              <a:defRPr sz="1100"/>
            </a:lvl1pPr>
            <a:lvl2pPr marL="914400" lvl="1" indent="-228600" algn="l" rtl="0">
              <a:spcBef>
                <a:spcPts val="200"/>
              </a:spcBef>
              <a:spcAft>
                <a:spcPts val="0"/>
              </a:spcAft>
              <a:buClr>
                <a:schemeClr val="dk1"/>
              </a:buClr>
              <a:buSzPts val="900"/>
              <a:buNone/>
              <a:defRPr sz="900"/>
            </a:lvl2pPr>
            <a:lvl3pPr marL="1371600" lvl="2" indent="-228600" algn="l" rtl="0">
              <a:spcBef>
                <a:spcPts val="200"/>
              </a:spcBef>
              <a:spcAft>
                <a:spcPts val="0"/>
              </a:spcAft>
              <a:buClr>
                <a:schemeClr val="dk1"/>
              </a:buClr>
              <a:buSzPts val="800"/>
              <a:buNone/>
              <a:defRPr sz="800"/>
            </a:lvl3pPr>
            <a:lvl4pPr marL="1828800" lvl="3" indent="-228600" algn="l" rtl="0">
              <a:spcBef>
                <a:spcPts val="100"/>
              </a:spcBef>
              <a:spcAft>
                <a:spcPts val="0"/>
              </a:spcAft>
              <a:buClr>
                <a:schemeClr val="dk1"/>
              </a:buClr>
              <a:buSzPts val="700"/>
              <a:buNone/>
              <a:defRPr sz="700"/>
            </a:lvl4pPr>
            <a:lvl5pPr marL="2286000" lvl="4" indent="-228600" algn="l" rtl="0">
              <a:spcBef>
                <a:spcPts val="100"/>
              </a:spcBef>
              <a:spcAft>
                <a:spcPts val="0"/>
              </a:spcAft>
              <a:buClr>
                <a:schemeClr val="dk1"/>
              </a:buClr>
              <a:buSzPts val="700"/>
              <a:buNone/>
              <a:defRPr sz="700"/>
            </a:lvl5pPr>
            <a:lvl6pPr marL="2743200" lvl="5" indent="-228600" algn="l" rtl="0">
              <a:spcBef>
                <a:spcPts val="100"/>
              </a:spcBef>
              <a:spcAft>
                <a:spcPts val="0"/>
              </a:spcAft>
              <a:buClr>
                <a:schemeClr val="dk1"/>
              </a:buClr>
              <a:buSzPts val="700"/>
              <a:buNone/>
              <a:defRPr sz="700"/>
            </a:lvl6pPr>
            <a:lvl7pPr marL="3200400" lvl="6" indent="-228600" algn="l" rtl="0">
              <a:spcBef>
                <a:spcPts val="100"/>
              </a:spcBef>
              <a:spcAft>
                <a:spcPts val="0"/>
              </a:spcAft>
              <a:buClr>
                <a:schemeClr val="dk1"/>
              </a:buClr>
              <a:buSzPts val="700"/>
              <a:buNone/>
              <a:defRPr sz="700"/>
            </a:lvl7pPr>
            <a:lvl8pPr marL="3657600" lvl="7" indent="-228600" algn="l" rtl="0">
              <a:spcBef>
                <a:spcPts val="100"/>
              </a:spcBef>
              <a:spcAft>
                <a:spcPts val="0"/>
              </a:spcAft>
              <a:buClr>
                <a:schemeClr val="dk1"/>
              </a:buClr>
              <a:buSzPts val="700"/>
              <a:buNone/>
              <a:defRPr sz="700"/>
            </a:lvl8pPr>
            <a:lvl9pPr marL="4114800" lvl="8" indent="-228600" algn="l" rtl="0">
              <a:spcBef>
                <a:spcPts val="100"/>
              </a:spcBef>
              <a:spcAft>
                <a:spcPts val="0"/>
              </a:spcAft>
              <a:buClr>
                <a:schemeClr val="dk1"/>
              </a:buClr>
              <a:buSzPts val="700"/>
              <a:buNone/>
              <a:defRPr sz="700"/>
            </a:lvl9pPr>
          </a:lstStyle>
          <a:p>
            <a:endParaRPr/>
          </a:p>
        </p:txBody>
      </p:sp>
      <p:sp>
        <p:nvSpPr>
          <p:cNvPr id="106" name="Google Shape;106;p2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07" name="Google Shape;107;p22"/>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08" name="Google Shape;108;p2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11" name="Google Shape;111;p23"/>
          <p:cNvSpPr txBox="1">
            <a:spLocks noGrp="1"/>
          </p:cNvSpPr>
          <p:nvPr>
            <p:ph type="body" idx="1"/>
          </p:nvPr>
        </p:nvSpPr>
        <p:spPr>
          <a:xfrm rot="5400000">
            <a:off x="2874750" y="-1217399"/>
            <a:ext cx="3394500" cy="82296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12" name="Google Shape;112;p2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13" name="Google Shape;113;p2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14" name="Google Shape;114;p2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rot="5400000">
            <a:off x="5463750" y="1371629"/>
            <a:ext cx="4388700" cy="20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rot="5400000">
            <a:off x="1272750" y="-609571"/>
            <a:ext cx="4388700" cy="60198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18" name="Google Shape;118;p2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19" name="Google Shape;119;p2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20" name="Google Shape;120;p2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24" name="Google Shape;124;p2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25" name="Google Shape;125;p2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126" name="Google Shape;126;p2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dirty="0"/>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dirty="0"/>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tughill.org/"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mailto:matt@tughill.org" TargetMode="External"/><Relationship Id="rId4" Type="http://schemas.openxmlformats.org/officeDocument/2006/relationships/hyperlink" Target="mailto:katie@tughill.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7" name="Google Shape;147;p28"/>
          <p:cNvSpPr txBox="1">
            <a:spLocks noGrp="1"/>
          </p:cNvSpPr>
          <p:nvPr>
            <p:ph type="title" idx="4294967295"/>
          </p:nvPr>
        </p:nvSpPr>
        <p:spPr>
          <a:xfrm>
            <a:off x="571350" y="19482"/>
            <a:ext cx="6355955" cy="1169342"/>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2800" b="1" dirty="0">
                <a:solidFill>
                  <a:srgbClr val="FFFFFF"/>
                </a:solidFill>
                <a:latin typeface="Aptos" panose="020B0004020202020204" pitchFamily="34" charset="0"/>
              </a:rPr>
              <a:t>NY’s Changing Energy Landscape</a:t>
            </a:r>
            <a:br>
              <a:rPr lang="en-US" sz="2800" b="1" dirty="0">
                <a:solidFill>
                  <a:srgbClr val="FFFFFF"/>
                </a:solidFill>
                <a:latin typeface="Aptos" panose="020B0004020202020204" pitchFamily="34" charset="0"/>
              </a:rPr>
            </a:br>
            <a:r>
              <a:rPr lang="en-US" sz="2800" b="1" dirty="0">
                <a:solidFill>
                  <a:srgbClr val="FFFFFF"/>
                </a:solidFill>
                <a:latin typeface="Aptos" panose="020B0004020202020204" pitchFamily="34" charset="0"/>
              </a:rPr>
              <a:t>and Local Considerations</a:t>
            </a:r>
            <a:endParaRPr sz="2800" b="1" dirty="0">
              <a:solidFill>
                <a:srgbClr val="FFFFFF"/>
              </a:solidFill>
              <a:latin typeface="Aptos" panose="020B0004020202020204" pitchFamily="34" charset="0"/>
            </a:endParaRPr>
          </a:p>
        </p:txBody>
      </p:sp>
      <p:pic>
        <p:nvPicPr>
          <p:cNvPr id="14" name="Picture 13" descr="A blue and yellow map with white text&#10;&#10;Description automatically generated">
            <a:extLst>
              <a:ext uri="{FF2B5EF4-FFF2-40B4-BE49-F238E27FC236}">
                <a16:creationId xmlns:a16="http://schemas.microsoft.com/office/drawing/2014/main" id="{CAD0BA25-3A5C-303E-A43E-EA96C8DF1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419" y="118770"/>
            <a:ext cx="1167388" cy="876047"/>
          </a:xfrm>
          <a:prstGeom prst="rect">
            <a:avLst/>
          </a:prstGeom>
          <a:solidFill>
            <a:schemeClr val="bg1"/>
          </a:solidFill>
        </p:spPr>
      </p:pic>
      <p:pic>
        <p:nvPicPr>
          <p:cNvPr id="2" name="Picture 1">
            <a:extLst>
              <a:ext uri="{FF2B5EF4-FFF2-40B4-BE49-F238E27FC236}">
                <a16:creationId xmlns:a16="http://schemas.microsoft.com/office/drawing/2014/main" id="{E9541201-45E1-1D55-BE90-8693A8939DBF}"/>
              </a:ext>
            </a:extLst>
          </p:cNvPr>
          <p:cNvPicPr>
            <a:picLocks noChangeAspect="1"/>
          </p:cNvPicPr>
          <p:nvPr/>
        </p:nvPicPr>
        <p:blipFill>
          <a:blip r:embed="rId4"/>
          <a:stretch>
            <a:fillRect/>
          </a:stretch>
        </p:blipFill>
        <p:spPr>
          <a:xfrm>
            <a:off x="353349" y="1303306"/>
            <a:ext cx="2783142" cy="3673748"/>
          </a:xfrm>
          <a:prstGeom prst="rect">
            <a:avLst/>
          </a:prstGeom>
        </p:spPr>
      </p:pic>
      <p:sp>
        <p:nvSpPr>
          <p:cNvPr id="4" name="TextBox 3">
            <a:extLst>
              <a:ext uri="{FF2B5EF4-FFF2-40B4-BE49-F238E27FC236}">
                <a16:creationId xmlns:a16="http://schemas.microsoft.com/office/drawing/2014/main" id="{09039673-6EDC-A35F-50BB-3A6ED7067B7F}"/>
              </a:ext>
            </a:extLst>
          </p:cNvPr>
          <p:cNvSpPr txBox="1"/>
          <p:nvPr/>
        </p:nvSpPr>
        <p:spPr>
          <a:xfrm>
            <a:off x="4006666" y="2640984"/>
            <a:ext cx="4496499" cy="2246769"/>
          </a:xfrm>
          <a:prstGeom prst="rect">
            <a:avLst/>
          </a:prstGeom>
          <a:noFill/>
        </p:spPr>
        <p:txBody>
          <a:bodyPr wrap="square" rtlCol="0">
            <a:spAutoFit/>
          </a:bodyPr>
          <a:lstStyle/>
          <a:p>
            <a:r>
              <a:rPr lang="en-US" i="1" dirty="0">
                <a:solidFill>
                  <a:schemeClr val="bg1"/>
                </a:solidFill>
              </a:rPr>
              <a:t>Generation, transmission, and storage of, as well as demand for, electricity in NYS is in a state of flux. The Tug Hill Commission will provide an overview and some insights on what it is observing in the four counties that encompass Tug Hill – Jefferson, Lewis, Oneida and Oswego. The discussion will touch on solar, wind, and nuclear, regional transmission line and storage projects, and what is driving increases in energy demand.</a:t>
            </a:r>
          </a:p>
          <a:p>
            <a:endParaRPr lang="en-US" dirty="0"/>
          </a:p>
        </p:txBody>
      </p:sp>
      <p:cxnSp>
        <p:nvCxnSpPr>
          <p:cNvPr id="3" name="Straight Connector 2">
            <a:extLst>
              <a:ext uri="{FF2B5EF4-FFF2-40B4-BE49-F238E27FC236}">
                <a16:creationId xmlns:a16="http://schemas.microsoft.com/office/drawing/2014/main" id="{F758F0F3-F4CB-436C-B51C-EA94D8FB1F05}"/>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CB17E07A-36F8-2501-B74E-FE5F39FF4511}"/>
              </a:ext>
            </a:extLst>
          </p:cNvPr>
          <p:cNvSpPr txBox="1"/>
          <p:nvPr/>
        </p:nvSpPr>
        <p:spPr>
          <a:xfrm>
            <a:off x="4183645" y="1482158"/>
            <a:ext cx="4496500" cy="707886"/>
          </a:xfrm>
          <a:prstGeom prst="rect">
            <a:avLst/>
          </a:prstGeom>
          <a:noFill/>
        </p:spPr>
        <p:txBody>
          <a:bodyPr wrap="square" rtlCol="0">
            <a:spAutoFit/>
          </a:bodyPr>
          <a:lstStyle/>
          <a:p>
            <a:r>
              <a:rPr lang="en-US" sz="2000" dirty="0">
                <a:solidFill>
                  <a:schemeClr val="bg1"/>
                </a:solidFill>
                <a:latin typeface="Aptos" panose="020B0004020202020204" pitchFamily="34" charset="0"/>
              </a:rPr>
              <a:t>Katie Malinowski, Executive Director</a:t>
            </a:r>
          </a:p>
          <a:p>
            <a:r>
              <a:rPr lang="en-US" sz="2000" dirty="0">
                <a:solidFill>
                  <a:schemeClr val="bg1"/>
                </a:solidFill>
                <a:latin typeface="Aptos" panose="020B0004020202020204" pitchFamily="34" charset="0"/>
              </a:rPr>
              <a:t>Matt Johnson, Planning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5FFF5485-1942-CE2F-335C-C89C88678959}"/>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33615CAF-D383-4CF5-24D5-9EB1D8D3A9EF}"/>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E735CE6E-C1A0-6989-2335-F718C1B97F87}"/>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08637F9A-5A3B-FE15-B7E7-2C1CEDB61B07}"/>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5" name="Picture 4">
            <a:extLst>
              <a:ext uri="{FF2B5EF4-FFF2-40B4-BE49-F238E27FC236}">
                <a16:creationId xmlns:a16="http://schemas.microsoft.com/office/drawing/2014/main" id="{09B35F85-35A2-6B69-8F41-78EDE3E1DFE5}"/>
              </a:ext>
            </a:extLst>
          </p:cNvPr>
          <p:cNvPicPr>
            <a:picLocks noChangeAspect="1"/>
          </p:cNvPicPr>
          <p:nvPr/>
        </p:nvPicPr>
        <p:blipFill>
          <a:blip r:embed="rId3"/>
          <a:stretch>
            <a:fillRect/>
          </a:stretch>
        </p:blipFill>
        <p:spPr>
          <a:xfrm>
            <a:off x="363433" y="104481"/>
            <a:ext cx="8402017" cy="4898547"/>
          </a:xfrm>
          <a:prstGeom prst="rect">
            <a:avLst/>
          </a:prstGeom>
        </p:spPr>
      </p:pic>
      <p:sp>
        <p:nvSpPr>
          <p:cNvPr id="147" name="Google Shape;147;p28">
            <a:extLst>
              <a:ext uri="{FF2B5EF4-FFF2-40B4-BE49-F238E27FC236}">
                <a16:creationId xmlns:a16="http://schemas.microsoft.com/office/drawing/2014/main" id="{4C17F578-1F3B-6D62-A07D-D47517785D4E}"/>
              </a:ext>
            </a:extLst>
          </p:cNvPr>
          <p:cNvSpPr txBox="1">
            <a:spLocks noGrp="1"/>
          </p:cNvSpPr>
          <p:nvPr>
            <p:ph type="title" idx="4294967295"/>
          </p:nvPr>
        </p:nvSpPr>
        <p:spPr>
          <a:xfrm>
            <a:off x="642192" y="4190854"/>
            <a:ext cx="4865423" cy="848165"/>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2800" dirty="0">
                <a:solidFill>
                  <a:schemeClr val="tx1"/>
                </a:solidFill>
              </a:rPr>
              <a:t>Upstate Upgrade – National Grid</a:t>
            </a:r>
            <a:endParaRPr sz="2800" dirty="0">
              <a:solidFill>
                <a:schemeClr val="tx1"/>
              </a:solidFill>
            </a:endParaRPr>
          </a:p>
        </p:txBody>
      </p:sp>
    </p:spTree>
    <p:extLst>
      <p:ext uri="{BB962C8B-B14F-4D97-AF65-F5344CB8AC3E}">
        <p14:creationId xmlns:p14="http://schemas.microsoft.com/office/powerpoint/2010/main" val="78655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D47D6C87-DFE6-88E6-55CA-B1AAFBEB10C6}"/>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21583C7A-7555-6763-B7D5-29CFD7AB45DC}"/>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71F96D5E-4FC6-9A22-3AC7-31124E2338C7}"/>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9DC18736-B0AE-B1DA-D035-A7F86B4873D8}"/>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2" name="Picture 1">
            <a:extLst>
              <a:ext uri="{FF2B5EF4-FFF2-40B4-BE49-F238E27FC236}">
                <a16:creationId xmlns:a16="http://schemas.microsoft.com/office/drawing/2014/main" id="{842AC7AE-E594-DC72-8A43-A85D999CCB05}"/>
              </a:ext>
            </a:extLst>
          </p:cNvPr>
          <p:cNvPicPr>
            <a:picLocks noChangeAspect="1"/>
          </p:cNvPicPr>
          <p:nvPr/>
        </p:nvPicPr>
        <p:blipFill>
          <a:blip r:embed="rId3"/>
          <a:stretch>
            <a:fillRect/>
          </a:stretch>
        </p:blipFill>
        <p:spPr>
          <a:xfrm>
            <a:off x="2111981" y="1317199"/>
            <a:ext cx="4920038" cy="3643997"/>
          </a:xfrm>
          <a:prstGeom prst="rect">
            <a:avLst/>
          </a:prstGeom>
        </p:spPr>
      </p:pic>
      <p:sp>
        <p:nvSpPr>
          <p:cNvPr id="4" name="TextBox 3">
            <a:extLst>
              <a:ext uri="{FF2B5EF4-FFF2-40B4-BE49-F238E27FC236}">
                <a16:creationId xmlns:a16="http://schemas.microsoft.com/office/drawing/2014/main" id="{8A9479DA-1D29-71C5-D172-10F4FD337AFC}"/>
              </a:ext>
            </a:extLst>
          </p:cNvPr>
          <p:cNvSpPr txBox="1"/>
          <p:nvPr/>
        </p:nvSpPr>
        <p:spPr>
          <a:xfrm>
            <a:off x="2253343" y="306817"/>
            <a:ext cx="4637314" cy="738664"/>
          </a:xfrm>
          <a:prstGeom prst="rect">
            <a:avLst/>
          </a:prstGeom>
          <a:noFill/>
        </p:spPr>
        <p:txBody>
          <a:bodyPr wrap="square" rtlCol="0">
            <a:spAutoFit/>
          </a:bodyPr>
          <a:lstStyle/>
          <a:p>
            <a:r>
              <a:rPr lang="en-US" sz="2800" b="1" dirty="0">
                <a:solidFill>
                  <a:schemeClr val="bg1"/>
                </a:solidFill>
                <a:latin typeface="Aptos" panose="020B0004020202020204" pitchFamily="34" charset="0"/>
              </a:rPr>
              <a:t>Large Solar Energy Projects</a:t>
            </a:r>
          </a:p>
          <a:p>
            <a:endParaRPr lang="en-US" b="1" dirty="0">
              <a:solidFill>
                <a:schemeClr val="bg1"/>
              </a:solidFill>
            </a:endParaRPr>
          </a:p>
        </p:txBody>
      </p:sp>
      <p:sp>
        <p:nvSpPr>
          <p:cNvPr id="6" name="TextBox 5">
            <a:extLst>
              <a:ext uri="{FF2B5EF4-FFF2-40B4-BE49-F238E27FC236}">
                <a16:creationId xmlns:a16="http://schemas.microsoft.com/office/drawing/2014/main" id="{CE4FB210-2C38-1ABB-7AFF-EA10FD04EF2A}"/>
              </a:ext>
            </a:extLst>
          </p:cNvPr>
          <p:cNvSpPr txBox="1"/>
          <p:nvPr/>
        </p:nvSpPr>
        <p:spPr>
          <a:xfrm>
            <a:off x="380100" y="2202418"/>
            <a:ext cx="1731881" cy="738664"/>
          </a:xfrm>
          <a:prstGeom prst="rect">
            <a:avLst/>
          </a:prstGeom>
          <a:noFill/>
        </p:spPr>
        <p:txBody>
          <a:bodyPr wrap="square">
            <a:spAutoFit/>
          </a:bodyPr>
          <a:lstStyle/>
          <a:p>
            <a:r>
              <a:rPr lang="en-US" b="1" dirty="0">
                <a:solidFill>
                  <a:schemeClr val="bg1"/>
                </a:solidFill>
                <a:latin typeface="Aptos" panose="020B0004020202020204" pitchFamily="34" charset="0"/>
              </a:rPr>
              <a:t>Most impact </a:t>
            </a:r>
          </a:p>
          <a:p>
            <a:r>
              <a:rPr lang="en-US" b="1" dirty="0">
                <a:solidFill>
                  <a:schemeClr val="bg1"/>
                </a:solidFill>
                <a:latin typeface="Aptos" panose="020B0004020202020204" pitchFamily="34" charset="0"/>
              </a:rPr>
              <a:t>on agricultural lands?</a:t>
            </a:r>
          </a:p>
        </p:txBody>
      </p:sp>
      <p:sp>
        <p:nvSpPr>
          <p:cNvPr id="5" name="TextBox 4">
            <a:extLst>
              <a:ext uri="{FF2B5EF4-FFF2-40B4-BE49-F238E27FC236}">
                <a16:creationId xmlns:a16="http://schemas.microsoft.com/office/drawing/2014/main" id="{920134BB-9AA4-1427-0BC2-A724F4277477}"/>
              </a:ext>
            </a:extLst>
          </p:cNvPr>
          <p:cNvSpPr txBox="1"/>
          <p:nvPr/>
        </p:nvSpPr>
        <p:spPr>
          <a:xfrm>
            <a:off x="7176019" y="2202418"/>
            <a:ext cx="1967981" cy="523220"/>
          </a:xfrm>
          <a:prstGeom prst="rect">
            <a:avLst/>
          </a:prstGeom>
          <a:noFill/>
        </p:spPr>
        <p:txBody>
          <a:bodyPr wrap="square">
            <a:spAutoFit/>
          </a:bodyPr>
          <a:lstStyle/>
          <a:p>
            <a:r>
              <a:rPr lang="en-US" b="1" dirty="0">
                <a:solidFill>
                  <a:schemeClr val="bg1"/>
                </a:solidFill>
                <a:latin typeface="Aptos" panose="020B0004020202020204" pitchFamily="34" charset="0"/>
              </a:rPr>
              <a:t>Most control by </a:t>
            </a:r>
          </a:p>
          <a:p>
            <a:r>
              <a:rPr lang="en-US" b="1" dirty="0">
                <a:solidFill>
                  <a:schemeClr val="bg1"/>
                </a:solidFill>
                <a:latin typeface="Aptos" panose="020B0004020202020204" pitchFamily="34" charset="0"/>
              </a:rPr>
              <a:t>local governments?</a:t>
            </a:r>
          </a:p>
        </p:txBody>
      </p:sp>
    </p:spTree>
    <p:extLst>
      <p:ext uri="{BB962C8B-B14F-4D97-AF65-F5344CB8AC3E}">
        <p14:creationId xmlns:p14="http://schemas.microsoft.com/office/powerpoint/2010/main" val="306351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C4CC420C-5E9E-9584-9325-AA2DB98DC51E}"/>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587F7B08-404B-B1EB-0039-95DD305E8660}"/>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r>
              <a:rPr lang="en-US" sz="1400" b="0" i="0" u="none" strike="noStrike" cap="none" dirty="0">
                <a:solidFill>
                  <a:srgbClr val="FFFFFF"/>
                </a:solidFill>
                <a:latin typeface="Calibri"/>
                <a:ea typeface="Calibri"/>
                <a:cs typeface="Calibri"/>
                <a:sym typeface="Calibri"/>
              </a:rPr>
              <a:t>https://der.nyserda.ny.gov/map/</a:t>
            </a: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F9047C88-59AA-4200-8B03-AFFD4473EB55}"/>
              </a:ext>
            </a:extLst>
          </p:cNvPr>
          <p:cNvSpPr/>
          <p:nvPr/>
        </p:nvSpPr>
        <p:spPr>
          <a:xfrm>
            <a:off x="0" y="1128162"/>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r>
              <a:rPr lang="en-US" sz="1400" b="0" i="0" u="none" strike="noStrike" cap="none" dirty="0">
                <a:solidFill>
                  <a:srgbClr val="FFFFFF"/>
                </a:solidFill>
                <a:latin typeface="Calibri"/>
                <a:ea typeface="Calibri"/>
                <a:cs typeface="Calibri"/>
                <a:sym typeface="Calibri"/>
              </a:rPr>
              <a:t>https://der.nyserda.ny.gov/map/</a:t>
            </a: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38934A88-D657-6F48-1EB0-25487F993DCE}"/>
              </a:ext>
            </a:extLst>
          </p:cNvPr>
          <p:cNvSpPr txBox="1">
            <a:spLocks/>
          </p:cNvSpPr>
          <p:nvPr/>
        </p:nvSpPr>
        <p:spPr>
          <a:xfrm>
            <a:off x="2901924" y="135381"/>
            <a:ext cx="3340152"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r>
              <a:rPr lang="en-US" sz="2800" b="1" dirty="0">
                <a:solidFill>
                  <a:srgbClr val="FFFFFF"/>
                </a:solidFill>
                <a:latin typeface="Aptos" panose="020B0004020202020204" pitchFamily="34" charset="0"/>
              </a:rPr>
              <a:t>Distributed Solar</a:t>
            </a:r>
          </a:p>
        </p:txBody>
      </p:sp>
      <p:pic>
        <p:nvPicPr>
          <p:cNvPr id="3" name="Picture 2">
            <a:extLst>
              <a:ext uri="{FF2B5EF4-FFF2-40B4-BE49-F238E27FC236}">
                <a16:creationId xmlns:a16="http://schemas.microsoft.com/office/drawing/2014/main" id="{3545CD1B-6D2F-E5D6-98D3-3790FCF81EB6}"/>
              </a:ext>
            </a:extLst>
          </p:cNvPr>
          <p:cNvPicPr>
            <a:picLocks noChangeAspect="1"/>
          </p:cNvPicPr>
          <p:nvPr/>
        </p:nvPicPr>
        <p:blipFill>
          <a:blip r:embed="rId3"/>
          <a:stretch>
            <a:fillRect/>
          </a:stretch>
        </p:blipFill>
        <p:spPr>
          <a:xfrm>
            <a:off x="1850019" y="1219222"/>
            <a:ext cx="5204890" cy="3924278"/>
          </a:xfrm>
          <a:prstGeom prst="rect">
            <a:avLst/>
          </a:prstGeom>
        </p:spPr>
      </p:pic>
      <p:sp>
        <p:nvSpPr>
          <p:cNvPr id="2" name="TextBox 1">
            <a:extLst>
              <a:ext uri="{FF2B5EF4-FFF2-40B4-BE49-F238E27FC236}">
                <a16:creationId xmlns:a16="http://schemas.microsoft.com/office/drawing/2014/main" id="{333A128C-4DC9-3412-FD37-4B9387C92D60}"/>
              </a:ext>
            </a:extLst>
          </p:cNvPr>
          <p:cNvSpPr txBox="1"/>
          <p:nvPr/>
        </p:nvSpPr>
        <p:spPr>
          <a:xfrm>
            <a:off x="0" y="2492550"/>
            <a:ext cx="2158760" cy="276999"/>
          </a:xfrm>
          <a:prstGeom prst="rect">
            <a:avLst/>
          </a:prstGeom>
          <a:noFill/>
        </p:spPr>
        <p:txBody>
          <a:bodyPr wrap="square" rtlCol="0">
            <a:spAutoFit/>
          </a:bodyPr>
          <a:lstStyle/>
          <a:p>
            <a:r>
              <a:rPr lang="en-US" sz="1200" dirty="0">
                <a:solidFill>
                  <a:schemeClr val="bg1"/>
                </a:solidFill>
              </a:rPr>
              <a:t>der.nyserda.ny.gov/map/</a:t>
            </a:r>
          </a:p>
        </p:txBody>
      </p:sp>
      <p:sp>
        <p:nvSpPr>
          <p:cNvPr id="4" name="TextBox 3">
            <a:extLst>
              <a:ext uri="{FF2B5EF4-FFF2-40B4-BE49-F238E27FC236}">
                <a16:creationId xmlns:a16="http://schemas.microsoft.com/office/drawing/2014/main" id="{45D345DE-D091-8956-B311-FD64A74D4B3C}"/>
              </a:ext>
            </a:extLst>
          </p:cNvPr>
          <p:cNvSpPr txBox="1"/>
          <p:nvPr/>
        </p:nvSpPr>
        <p:spPr>
          <a:xfrm>
            <a:off x="7191515" y="1997787"/>
            <a:ext cx="2093792" cy="2031325"/>
          </a:xfrm>
          <a:prstGeom prst="rect">
            <a:avLst/>
          </a:prstGeom>
          <a:noFill/>
        </p:spPr>
        <p:txBody>
          <a:bodyPr wrap="square" rtlCol="0">
            <a:spAutoFit/>
          </a:bodyPr>
          <a:lstStyle/>
          <a:p>
            <a:r>
              <a:rPr lang="en-US" b="1" dirty="0">
                <a:solidFill>
                  <a:srgbClr val="FFC000"/>
                </a:solidFill>
              </a:rPr>
              <a:t>Typically 3 - 5 MW</a:t>
            </a:r>
          </a:p>
          <a:p>
            <a:endParaRPr lang="en-US" b="1" dirty="0">
              <a:solidFill>
                <a:srgbClr val="FFC000"/>
              </a:solidFill>
            </a:endParaRPr>
          </a:p>
          <a:p>
            <a:r>
              <a:rPr lang="en-US" b="1" dirty="0">
                <a:solidFill>
                  <a:srgbClr val="FFC000"/>
                </a:solidFill>
              </a:rPr>
              <a:t>15 - 40 acres</a:t>
            </a:r>
          </a:p>
          <a:p>
            <a:endParaRPr lang="en-US" b="1" dirty="0">
              <a:solidFill>
                <a:srgbClr val="FFC000"/>
              </a:solidFill>
            </a:endParaRPr>
          </a:p>
          <a:p>
            <a:r>
              <a:rPr lang="en-US" b="1" dirty="0">
                <a:solidFill>
                  <a:srgbClr val="FFC000"/>
                </a:solidFill>
              </a:rPr>
              <a:t>Generate energy on behalf of multiple customers</a:t>
            </a:r>
          </a:p>
          <a:p>
            <a:endParaRPr lang="en-US" b="1" dirty="0">
              <a:solidFill>
                <a:srgbClr val="FFC000"/>
              </a:solidFill>
            </a:endParaRPr>
          </a:p>
          <a:p>
            <a:r>
              <a:rPr lang="en-US" b="1" dirty="0">
                <a:solidFill>
                  <a:srgbClr val="FFC000"/>
                </a:solidFill>
              </a:rPr>
              <a:t>Local review</a:t>
            </a:r>
          </a:p>
        </p:txBody>
      </p:sp>
      <p:sp>
        <p:nvSpPr>
          <p:cNvPr id="5" name="Rectangle 4">
            <a:extLst>
              <a:ext uri="{FF2B5EF4-FFF2-40B4-BE49-F238E27FC236}">
                <a16:creationId xmlns:a16="http://schemas.microsoft.com/office/drawing/2014/main" id="{BCFE8E86-8721-F25A-EE2E-A784F07E6B0A}"/>
              </a:ext>
            </a:extLst>
          </p:cNvPr>
          <p:cNvSpPr/>
          <p:nvPr/>
        </p:nvSpPr>
        <p:spPr>
          <a:xfrm>
            <a:off x="6019200" y="3830400"/>
            <a:ext cx="950400" cy="936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679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1AC2AC9-A709-B3CB-4AA4-1960D2B6670E}"/>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EA920250-228A-F8EA-E665-6AFFB84E4622}"/>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9181FF0B-C978-6291-F0FC-15A602435BEE}"/>
              </a:ext>
            </a:extLst>
          </p:cNvPr>
          <p:cNvSpPr/>
          <p:nvPr/>
        </p:nvSpPr>
        <p:spPr>
          <a:xfrm>
            <a:off x="0" y="1128162"/>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71E45021-6187-8F67-A6E5-4DFC0CC27A85}"/>
              </a:ext>
            </a:extLst>
          </p:cNvPr>
          <p:cNvSpPr txBox="1">
            <a:spLocks/>
          </p:cNvSpPr>
          <p:nvPr/>
        </p:nvSpPr>
        <p:spPr>
          <a:xfrm>
            <a:off x="3023844" y="144614"/>
            <a:ext cx="3096312" cy="72229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r>
              <a:rPr lang="en-US" sz="2800" b="1" dirty="0">
                <a:solidFill>
                  <a:srgbClr val="FFFFFF"/>
                </a:solidFill>
                <a:latin typeface="Aptos" panose="020B0004020202020204" pitchFamily="34" charset="0"/>
              </a:rPr>
              <a:t>Utility Scale Solar</a:t>
            </a:r>
          </a:p>
        </p:txBody>
      </p:sp>
      <p:pic>
        <p:nvPicPr>
          <p:cNvPr id="6" name="Picture 5">
            <a:extLst>
              <a:ext uri="{FF2B5EF4-FFF2-40B4-BE49-F238E27FC236}">
                <a16:creationId xmlns:a16="http://schemas.microsoft.com/office/drawing/2014/main" id="{F93E816A-636A-D94E-7CFF-62D6F5A9FFB0}"/>
              </a:ext>
            </a:extLst>
          </p:cNvPr>
          <p:cNvPicPr>
            <a:picLocks noChangeAspect="1"/>
          </p:cNvPicPr>
          <p:nvPr/>
        </p:nvPicPr>
        <p:blipFill>
          <a:blip r:embed="rId3"/>
          <a:stretch>
            <a:fillRect/>
          </a:stretch>
        </p:blipFill>
        <p:spPr>
          <a:xfrm>
            <a:off x="741299" y="2294145"/>
            <a:ext cx="1203386" cy="1554087"/>
          </a:xfrm>
          <a:prstGeom prst="rect">
            <a:avLst/>
          </a:prstGeom>
        </p:spPr>
      </p:pic>
      <p:sp>
        <p:nvSpPr>
          <p:cNvPr id="9" name="TextBox 8">
            <a:extLst>
              <a:ext uri="{FF2B5EF4-FFF2-40B4-BE49-F238E27FC236}">
                <a16:creationId xmlns:a16="http://schemas.microsoft.com/office/drawing/2014/main" id="{B45C5B27-49F7-2EA9-9801-A09545629BB2}"/>
              </a:ext>
            </a:extLst>
          </p:cNvPr>
          <p:cNvSpPr txBox="1"/>
          <p:nvPr/>
        </p:nvSpPr>
        <p:spPr>
          <a:xfrm>
            <a:off x="6936871" y="2104845"/>
            <a:ext cx="2311597" cy="2462213"/>
          </a:xfrm>
          <a:prstGeom prst="rect">
            <a:avLst/>
          </a:prstGeom>
          <a:noFill/>
        </p:spPr>
        <p:txBody>
          <a:bodyPr wrap="square" rtlCol="0">
            <a:spAutoFit/>
          </a:bodyPr>
          <a:lstStyle/>
          <a:p>
            <a:r>
              <a:rPr lang="en-US" b="1" dirty="0">
                <a:solidFill>
                  <a:srgbClr val="FFC000"/>
                </a:solidFill>
              </a:rPr>
              <a:t>Typically 100 - 240 MW</a:t>
            </a:r>
          </a:p>
          <a:p>
            <a:endParaRPr lang="en-US" b="1" dirty="0">
              <a:solidFill>
                <a:srgbClr val="FFC000"/>
              </a:solidFill>
            </a:endParaRPr>
          </a:p>
          <a:p>
            <a:r>
              <a:rPr lang="en-US" b="1" dirty="0">
                <a:solidFill>
                  <a:srgbClr val="FFC000"/>
                </a:solidFill>
              </a:rPr>
              <a:t>1,500 – 1,700 acres</a:t>
            </a:r>
          </a:p>
          <a:p>
            <a:endParaRPr lang="en-US" b="1" dirty="0">
              <a:solidFill>
                <a:srgbClr val="FFC000"/>
              </a:solidFill>
            </a:endParaRPr>
          </a:p>
          <a:p>
            <a:r>
              <a:rPr lang="en-US" b="1" dirty="0">
                <a:solidFill>
                  <a:srgbClr val="FFC000"/>
                </a:solidFill>
              </a:rPr>
              <a:t>Supply wholesale</a:t>
            </a:r>
          </a:p>
          <a:p>
            <a:r>
              <a:rPr lang="en-US" b="1" dirty="0">
                <a:solidFill>
                  <a:srgbClr val="FFC000"/>
                </a:solidFill>
              </a:rPr>
              <a:t>energy to the grid</a:t>
            </a:r>
          </a:p>
          <a:p>
            <a:endParaRPr lang="en-US" b="1" dirty="0">
              <a:solidFill>
                <a:srgbClr val="FFC000"/>
              </a:solidFill>
            </a:endParaRPr>
          </a:p>
          <a:p>
            <a:r>
              <a:rPr lang="en-US" b="1" dirty="0">
                <a:solidFill>
                  <a:srgbClr val="FFC000"/>
                </a:solidFill>
              </a:rPr>
              <a:t>ORES review</a:t>
            </a:r>
          </a:p>
          <a:p>
            <a:endParaRPr lang="en-US" dirty="0">
              <a:solidFill>
                <a:srgbClr val="FFC000"/>
              </a:solidFill>
            </a:endParaRPr>
          </a:p>
          <a:p>
            <a:endParaRPr lang="en-US" dirty="0">
              <a:solidFill>
                <a:srgbClr val="FFC000"/>
              </a:solidFill>
            </a:endParaRPr>
          </a:p>
          <a:p>
            <a:endParaRPr lang="en-US" dirty="0">
              <a:solidFill>
                <a:srgbClr val="FFC000"/>
              </a:solidFill>
            </a:endParaRPr>
          </a:p>
        </p:txBody>
      </p:sp>
      <p:pic>
        <p:nvPicPr>
          <p:cNvPr id="23" name="Picture 22">
            <a:extLst>
              <a:ext uri="{FF2B5EF4-FFF2-40B4-BE49-F238E27FC236}">
                <a16:creationId xmlns:a16="http://schemas.microsoft.com/office/drawing/2014/main" id="{C644AE8A-FEB2-43B3-9369-2424A20A3BD3}"/>
              </a:ext>
            </a:extLst>
          </p:cNvPr>
          <p:cNvPicPr>
            <a:picLocks noChangeAspect="1"/>
          </p:cNvPicPr>
          <p:nvPr/>
        </p:nvPicPr>
        <p:blipFill>
          <a:blip r:embed="rId4"/>
          <a:stretch>
            <a:fillRect/>
          </a:stretch>
        </p:blipFill>
        <p:spPr>
          <a:xfrm>
            <a:off x="2328549" y="1227830"/>
            <a:ext cx="4486901" cy="3858163"/>
          </a:xfrm>
          <a:prstGeom prst="rect">
            <a:avLst/>
          </a:prstGeom>
        </p:spPr>
      </p:pic>
      <p:sp>
        <p:nvSpPr>
          <p:cNvPr id="24" name="TextBox 23">
            <a:extLst>
              <a:ext uri="{FF2B5EF4-FFF2-40B4-BE49-F238E27FC236}">
                <a16:creationId xmlns:a16="http://schemas.microsoft.com/office/drawing/2014/main" id="{4A083E09-EAE4-B3AE-FD94-28C4C45213CC}"/>
              </a:ext>
            </a:extLst>
          </p:cNvPr>
          <p:cNvSpPr txBox="1"/>
          <p:nvPr/>
        </p:nvSpPr>
        <p:spPr>
          <a:xfrm>
            <a:off x="5104980" y="3228230"/>
            <a:ext cx="1097037" cy="461665"/>
          </a:xfrm>
          <a:prstGeom prst="rect">
            <a:avLst/>
          </a:prstGeom>
          <a:noFill/>
        </p:spPr>
        <p:txBody>
          <a:bodyPr wrap="square" rtlCol="0">
            <a:spAutoFit/>
          </a:bodyPr>
          <a:lstStyle/>
          <a:p>
            <a:r>
              <a:rPr lang="en-US" sz="800" b="1" dirty="0">
                <a:solidFill>
                  <a:srgbClr val="FFC000"/>
                </a:solidFill>
              </a:rPr>
              <a:t>125 MW</a:t>
            </a:r>
          </a:p>
          <a:p>
            <a:r>
              <a:rPr lang="en-US" sz="800" b="1" dirty="0">
                <a:solidFill>
                  <a:srgbClr val="FFC000"/>
                </a:solidFill>
              </a:rPr>
              <a:t>1,500 ac</a:t>
            </a:r>
          </a:p>
          <a:p>
            <a:r>
              <a:rPr lang="en-US" sz="800" b="1" dirty="0">
                <a:solidFill>
                  <a:srgbClr val="FFC000"/>
                </a:solidFill>
              </a:rPr>
              <a:t>20 MW BESS</a:t>
            </a:r>
          </a:p>
        </p:txBody>
      </p:sp>
      <p:sp>
        <p:nvSpPr>
          <p:cNvPr id="25" name="TextBox 24">
            <a:extLst>
              <a:ext uri="{FF2B5EF4-FFF2-40B4-BE49-F238E27FC236}">
                <a16:creationId xmlns:a16="http://schemas.microsoft.com/office/drawing/2014/main" id="{34AB20B6-E6A0-D2F5-37EF-01149EB083EC}"/>
              </a:ext>
            </a:extLst>
          </p:cNvPr>
          <p:cNvSpPr txBox="1"/>
          <p:nvPr/>
        </p:nvSpPr>
        <p:spPr>
          <a:xfrm>
            <a:off x="162223" y="4414577"/>
            <a:ext cx="2361538" cy="461665"/>
          </a:xfrm>
          <a:prstGeom prst="rect">
            <a:avLst/>
          </a:prstGeom>
          <a:noFill/>
        </p:spPr>
        <p:txBody>
          <a:bodyPr wrap="square" rtlCol="0">
            <a:spAutoFit/>
          </a:bodyPr>
          <a:lstStyle/>
          <a:p>
            <a:r>
              <a:rPr lang="en-US" sz="1200" dirty="0">
                <a:solidFill>
                  <a:schemeClr val="bg1"/>
                </a:solidFill>
              </a:rPr>
              <a:t>Google: renewable energy permit status map nyserda</a:t>
            </a:r>
          </a:p>
        </p:txBody>
      </p:sp>
    </p:spTree>
    <p:extLst>
      <p:ext uri="{BB962C8B-B14F-4D97-AF65-F5344CB8AC3E}">
        <p14:creationId xmlns:p14="http://schemas.microsoft.com/office/powerpoint/2010/main" val="42813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60ED2389-2C22-0459-7797-B0630AACB313}"/>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7B10F85F-B04D-04D2-9417-722A26BCA7C1}"/>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1E472004-0EF5-B4E5-CF1A-B1CB9ABEDEBA}"/>
              </a:ext>
            </a:extLst>
          </p:cNvPr>
          <p:cNvSpPr/>
          <p:nvPr/>
        </p:nvSpPr>
        <p:spPr>
          <a:xfrm>
            <a:off x="0" y="1128162"/>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6A8F0C93-B46B-D42D-0CF7-8C10D35ED05E}"/>
              </a:ext>
            </a:extLst>
          </p:cNvPr>
          <p:cNvSpPr txBox="1">
            <a:spLocks/>
          </p:cNvSpPr>
          <p:nvPr/>
        </p:nvSpPr>
        <p:spPr>
          <a:xfrm>
            <a:off x="2000827" y="70581"/>
            <a:ext cx="5142344"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r>
              <a:rPr lang="en-US" sz="2800" b="1" dirty="0">
                <a:solidFill>
                  <a:srgbClr val="FFFFFF"/>
                </a:solidFill>
                <a:latin typeface="Aptos" panose="020B0004020202020204" pitchFamily="34" charset="0"/>
              </a:rPr>
              <a:t>Characteristics of Large Solar</a:t>
            </a:r>
          </a:p>
        </p:txBody>
      </p:sp>
      <p:sp>
        <p:nvSpPr>
          <p:cNvPr id="2" name="TextBox 1">
            <a:extLst>
              <a:ext uri="{FF2B5EF4-FFF2-40B4-BE49-F238E27FC236}">
                <a16:creationId xmlns:a16="http://schemas.microsoft.com/office/drawing/2014/main" id="{CDF29DF1-85E1-9032-88DE-13571EA01B20}"/>
              </a:ext>
            </a:extLst>
          </p:cNvPr>
          <p:cNvSpPr txBox="1"/>
          <p:nvPr/>
        </p:nvSpPr>
        <p:spPr>
          <a:xfrm>
            <a:off x="2329808" y="1724096"/>
            <a:ext cx="4484383" cy="2585323"/>
          </a:xfrm>
          <a:prstGeom prst="rect">
            <a:avLst/>
          </a:prstGeom>
          <a:noFill/>
        </p:spPr>
        <p:txBody>
          <a:bodyPr wrap="square" rtlCol="0">
            <a:spAutoFit/>
          </a:bodyPr>
          <a:lstStyle/>
          <a:p>
            <a:r>
              <a:rPr lang="en-US" sz="1800" b="1" dirty="0">
                <a:solidFill>
                  <a:srgbClr val="FFC000"/>
                </a:solidFill>
                <a:latin typeface="Aptos" panose="020B0004020202020204" pitchFamily="34" charset="0"/>
              </a:rPr>
              <a:t>How big? – 5 acres per MW</a:t>
            </a:r>
          </a:p>
          <a:p>
            <a:endParaRPr lang="en-US" sz="1800" b="1"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Where located? – flat, dry, cleared land…</a:t>
            </a:r>
          </a:p>
          <a:p>
            <a:endParaRPr lang="en-US" sz="1800" b="1"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Proximity to transmission lines…</a:t>
            </a:r>
          </a:p>
          <a:p>
            <a:endParaRPr lang="en-US" sz="1800" b="1"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Farm leases - $700 - $2,000/acre</a:t>
            </a:r>
          </a:p>
          <a:p>
            <a:endParaRPr lang="en-US" sz="1800" b="1"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PILOT agreements with municipalities</a:t>
            </a:r>
          </a:p>
        </p:txBody>
      </p:sp>
    </p:spTree>
    <p:extLst>
      <p:ext uri="{BB962C8B-B14F-4D97-AF65-F5344CB8AC3E}">
        <p14:creationId xmlns:p14="http://schemas.microsoft.com/office/powerpoint/2010/main" val="1979002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0"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330596" y="300891"/>
            <a:ext cx="7848255"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dirty="0">
                <a:solidFill>
                  <a:srgbClr val="000000"/>
                </a:solidFill>
                <a:latin typeface="Calibri" panose="020F0502020204030204" pitchFamily="34" charset="0"/>
              </a:rPr>
              <a:t>	</a:t>
            </a:r>
            <a:r>
              <a:rPr lang="en-US" sz="2800" b="1" dirty="0">
                <a:solidFill>
                  <a:schemeClr val="bg1"/>
                </a:solidFill>
                <a:latin typeface="Aptos" panose="020B0004020202020204" pitchFamily="34" charset="0"/>
              </a:rPr>
              <a:t>What Can Municipalities Do To Mitigate?</a:t>
            </a:r>
          </a:p>
          <a:p>
            <a:pPr algn="l" fontAlgn="base"/>
            <a:r>
              <a:rPr lang="en-US" sz="1600" b="1" dirty="0">
                <a:solidFill>
                  <a:schemeClr val="bg1"/>
                </a:solidFill>
                <a:latin typeface="Aptos" panose="020B0004020202020204" pitchFamily="34" charset="0"/>
              </a:rPr>
              <a:t>		         (projects under 25 MW permitted locally)</a:t>
            </a:r>
          </a:p>
          <a:p>
            <a:pPr algn="l" fontAlgn="base"/>
            <a:endParaRPr lang="en-US" sz="2800" b="1" i="0" dirty="0">
              <a:solidFill>
                <a:schemeClr val="bg1"/>
              </a:solidFill>
              <a:effectLst/>
              <a:latin typeface="Calibri" panose="020F0502020204030204" pitchFamily="34" charset="0"/>
            </a:endParaRPr>
          </a:p>
        </p:txBody>
      </p:sp>
      <p:sp>
        <p:nvSpPr>
          <p:cNvPr id="13" name="Google Shape;146;p28">
            <a:extLst>
              <a:ext uri="{FF2B5EF4-FFF2-40B4-BE49-F238E27FC236}">
                <a16:creationId xmlns:a16="http://schemas.microsoft.com/office/drawing/2014/main" id="{4FD51C1E-8C42-469A-BB22-909A5FA0BFAB}"/>
              </a:ext>
            </a:extLst>
          </p:cNvPr>
          <p:cNvSpPr txBox="1">
            <a:spLocks/>
          </p:cNvSpPr>
          <p:nvPr/>
        </p:nvSpPr>
        <p:spPr>
          <a:xfrm>
            <a:off x="255460" y="2195089"/>
            <a:ext cx="8633079" cy="13971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buClr>
                <a:schemeClr val="bg1"/>
              </a:buClr>
            </a:pPr>
            <a:endParaRPr lang="en-US" sz="1800" dirty="0">
              <a:solidFill>
                <a:srgbClr val="FFFF00"/>
              </a:solidFill>
            </a:endParaRPr>
          </a:p>
        </p:txBody>
      </p:sp>
      <p:sp>
        <p:nvSpPr>
          <p:cNvPr id="2" name="TextBox 1">
            <a:extLst>
              <a:ext uri="{FF2B5EF4-FFF2-40B4-BE49-F238E27FC236}">
                <a16:creationId xmlns:a16="http://schemas.microsoft.com/office/drawing/2014/main" id="{A4AD6177-C003-4601-B6A8-2C99AA700E70}"/>
              </a:ext>
            </a:extLst>
          </p:cNvPr>
          <p:cNvSpPr txBox="1"/>
          <p:nvPr/>
        </p:nvSpPr>
        <p:spPr>
          <a:xfrm>
            <a:off x="497574" y="1284135"/>
            <a:ext cx="8390965" cy="3889591"/>
          </a:xfrm>
          <a:prstGeom prst="rect">
            <a:avLst/>
          </a:prstGeom>
          <a:noFill/>
        </p:spPr>
        <p:txBody>
          <a:bodyPr wrap="square" rtlCol="0">
            <a:spAutoFit/>
          </a:bodyPr>
          <a:lstStyle/>
          <a:p>
            <a:pPr marL="342900" indent="-342900">
              <a:lnSpc>
                <a:spcPct val="107000"/>
              </a:lnSpc>
              <a:spcAft>
                <a:spcPts val="600"/>
              </a:spcAft>
              <a:buClr>
                <a:schemeClr val="bg1"/>
              </a:buClr>
              <a:buFont typeface="Arial" panose="020B0604020202020204" pitchFamily="34" charset="0"/>
              <a:buChar char="•"/>
            </a:pPr>
            <a:r>
              <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MORATORIA</a:t>
            </a:r>
          </a:p>
          <a:p>
            <a:pPr marL="342900" indent="-342900">
              <a:lnSpc>
                <a:spcPct val="107000"/>
              </a:lnSpc>
              <a:spcAft>
                <a:spcPts val="600"/>
              </a:spcAft>
              <a:buClr>
                <a:schemeClr val="bg1"/>
              </a:buClr>
              <a:buFont typeface="Arial" panose="020B0604020202020204" pitchFamily="34" charset="0"/>
              <a:buChar char="•"/>
            </a:pPr>
            <a:endPar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600"/>
              </a:spcAft>
              <a:buClr>
                <a:schemeClr val="bg1"/>
              </a:buClr>
              <a:buFont typeface="Arial" panose="020B0604020202020204" pitchFamily="34" charset="0"/>
              <a:buChar char="•"/>
            </a:pPr>
            <a:r>
              <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COMPREHENSIVE PLANS</a:t>
            </a:r>
          </a:p>
          <a:p>
            <a:pPr marL="342900" indent="-342900">
              <a:lnSpc>
                <a:spcPct val="107000"/>
              </a:lnSpc>
              <a:spcAft>
                <a:spcPts val="600"/>
              </a:spcAft>
              <a:buClr>
                <a:schemeClr val="bg1"/>
              </a:buClr>
              <a:buFont typeface="Arial" panose="020B0604020202020204" pitchFamily="34" charset="0"/>
              <a:buChar char="•"/>
            </a:pPr>
            <a:endPar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600"/>
              </a:spcAft>
              <a:buClr>
                <a:schemeClr val="bg1"/>
              </a:buClr>
              <a:buFont typeface="Arial" panose="020B0604020202020204" pitchFamily="34" charset="0"/>
              <a:buChar char="•"/>
            </a:pPr>
            <a:r>
              <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ZONING</a:t>
            </a:r>
          </a:p>
          <a:p>
            <a:pPr marL="685800" lvl="1" indent="-342900">
              <a:lnSpc>
                <a:spcPct val="107000"/>
              </a:lnSpc>
              <a:spcAft>
                <a:spcPts val="600"/>
              </a:spcAft>
              <a:buClr>
                <a:schemeClr val="bg1"/>
              </a:buClr>
              <a:buFont typeface="Arial" panose="020B0604020202020204" pitchFamily="34" charset="0"/>
              <a:buChar char="•"/>
            </a:pPr>
            <a:r>
              <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Site plan review</a:t>
            </a:r>
          </a:p>
          <a:p>
            <a:pPr marL="685800" lvl="1" indent="-342900">
              <a:lnSpc>
                <a:spcPct val="107000"/>
              </a:lnSpc>
              <a:spcAft>
                <a:spcPts val="600"/>
              </a:spcAft>
              <a:buClr>
                <a:schemeClr val="bg1"/>
              </a:buClr>
              <a:buFont typeface="Arial" panose="020B0604020202020204" pitchFamily="34" charset="0"/>
              <a:buChar char="•"/>
            </a:pPr>
            <a:r>
              <a:rPr lang="en-US" sz="2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Special use permit review</a:t>
            </a:r>
          </a:p>
          <a:p>
            <a:pPr algn="l" fontAlgn="base"/>
            <a:br>
              <a:rPr lang="en-US" sz="1800" dirty="0">
                <a:solidFill>
                  <a:srgbClr val="000000"/>
                </a:solidFill>
                <a:effectLst/>
                <a:latin typeface="Calibri" panose="020F0502020204030204" pitchFamily="34" charset="0"/>
              </a:rPr>
            </a:br>
            <a:endParaRPr lang="en-US" dirty="0"/>
          </a:p>
        </p:txBody>
      </p:sp>
      <p:sp>
        <p:nvSpPr>
          <p:cNvPr id="3" name="Slide Number Placeholder 2">
            <a:extLst>
              <a:ext uri="{FF2B5EF4-FFF2-40B4-BE49-F238E27FC236}">
                <a16:creationId xmlns:a16="http://schemas.microsoft.com/office/drawing/2014/main" id="{1676B105-7CC1-BB95-246C-E471A759B7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99572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C0EED587-A566-C219-C045-92FBB4F23525}"/>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F645EBD7-A235-1BC2-4335-6A48B3D35A37}"/>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EA40FA04-8B9F-BAFA-7921-C240DD3E2E64}"/>
              </a:ext>
            </a:extLst>
          </p:cNvPr>
          <p:cNvSpPr/>
          <p:nvPr/>
        </p:nvSpPr>
        <p:spPr>
          <a:xfrm>
            <a:off x="0" y="1128162"/>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E739A949-2A54-1BC2-2C63-A92ADE7DDABD}"/>
              </a:ext>
            </a:extLst>
          </p:cNvPr>
          <p:cNvSpPr txBox="1">
            <a:spLocks/>
          </p:cNvSpPr>
          <p:nvPr/>
        </p:nvSpPr>
        <p:spPr>
          <a:xfrm>
            <a:off x="2545287" y="61481"/>
            <a:ext cx="3814354"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r>
              <a:rPr lang="en-US" sz="2800" b="1" dirty="0">
                <a:solidFill>
                  <a:srgbClr val="FFFFFF"/>
                </a:solidFill>
                <a:latin typeface="Aptos" panose="020B0004020202020204" pitchFamily="34" charset="0"/>
              </a:rPr>
              <a:t>Lewis County Mapper</a:t>
            </a:r>
          </a:p>
        </p:txBody>
      </p:sp>
      <p:pic>
        <p:nvPicPr>
          <p:cNvPr id="3" name="Picture 2">
            <a:extLst>
              <a:ext uri="{FF2B5EF4-FFF2-40B4-BE49-F238E27FC236}">
                <a16:creationId xmlns:a16="http://schemas.microsoft.com/office/drawing/2014/main" id="{DBB1B9F8-15A2-94DE-F2CE-9987185B61C1}"/>
              </a:ext>
            </a:extLst>
          </p:cNvPr>
          <p:cNvPicPr>
            <a:picLocks noChangeAspect="1"/>
          </p:cNvPicPr>
          <p:nvPr/>
        </p:nvPicPr>
        <p:blipFill>
          <a:blip r:embed="rId3"/>
          <a:stretch>
            <a:fillRect/>
          </a:stretch>
        </p:blipFill>
        <p:spPr>
          <a:xfrm>
            <a:off x="1928128" y="1224698"/>
            <a:ext cx="5048672" cy="3533198"/>
          </a:xfrm>
          <a:prstGeom prst="rect">
            <a:avLst/>
          </a:prstGeom>
        </p:spPr>
      </p:pic>
      <p:sp>
        <p:nvSpPr>
          <p:cNvPr id="4" name="TextBox 3">
            <a:extLst>
              <a:ext uri="{FF2B5EF4-FFF2-40B4-BE49-F238E27FC236}">
                <a16:creationId xmlns:a16="http://schemas.microsoft.com/office/drawing/2014/main" id="{B4E375BC-6DAB-F3AF-F1DE-3AA70CC2D01B}"/>
              </a:ext>
            </a:extLst>
          </p:cNvPr>
          <p:cNvSpPr txBox="1"/>
          <p:nvPr/>
        </p:nvSpPr>
        <p:spPr>
          <a:xfrm>
            <a:off x="1808264" y="4796809"/>
            <a:ext cx="5527472" cy="307777"/>
          </a:xfrm>
          <a:prstGeom prst="rect">
            <a:avLst/>
          </a:prstGeom>
          <a:noFill/>
        </p:spPr>
        <p:txBody>
          <a:bodyPr wrap="square" rtlCol="0">
            <a:spAutoFit/>
          </a:bodyPr>
          <a:lstStyle/>
          <a:p>
            <a:r>
              <a:rPr lang="en-US" sz="1200" dirty="0">
                <a:solidFill>
                  <a:schemeClr val="bg1"/>
                </a:solidFill>
              </a:rPr>
              <a:t>lewiscountyny.gov/departments/planning-and-community-development/</a:t>
            </a:r>
            <a:r>
              <a:rPr lang="en-US" dirty="0">
                <a:solidFill>
                  <a:schemeClr val="bg1"/>
                </a:solidFill>
              </a:rPr>
              <a:t>solar/</a:t>
            </a:r>
          </a:p>
        </p:txBody>
      </p:sp>
    </p:spTree>
    <p:extLst>
      <p:ext uri="{BB962C8B-B14F-4D97-AF65-F5344CB8AC3E}">
        <p14:creationId xmlns:p14="http://schemas.microsoft.com/office/powerpoint/2010/main" val="392439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108868" y="354445"/>
            <a:ext cx="8551069"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dirty="0">
                <a:solidFill>
                  <a:srgbClr val="000000"/>
                </a:solidFill>
                <a:latin typeface="Calibri" panose="020F0502020204030204" pitchFamily="34" charset="0"/>
              </a:rPr>
              <a:t>	</a:t>
            </a:r>
            <a:r>
              <a:rPr lang="en-US" sz="2800" b="1" dirty="0">
                <a:solidFill>
                  <a:schemeClr val="bg1"/>
                </a:solidFill>
                <a:latin typeface="Aptos" panose="020B0004020202020204" pitchFamily="34" charset="0"/>
              </a:rPr>
              <a:t>Where Can They Go? – Districts and Overlays</a:t>
            </a:r>
          </a:p>
          <a:p>
            <a:pPr algn="l" fontAlgn="base"/>
            <a:endParaRPr lang="en-US" sz="2800" b="1" i="0" dirty="0">
              <a:solidFill>
                <a:schemeClr val="bg1"/>
              </a:solidFill>
              <a:effectLst/>
              <a:latin typeface="Calibri" panose="020F0502020204030204" pitchFamily="34" charset="0"/>
            </a:endParaRPr>
          </a:p>
        </p:txBody>
      </p:sp>
      <p:sp>
        <p:nvSpPr>
          <p:cNvPr id="13" name="Google Shape;146;p28">
            <a:extLst>
              <a:ext uri="{FF2B5EF4-FFF2-40B4-BE49-F238E27FC236}">
                <a16:creationId xmlns:a16="http://schemas.microsoft.com/office/drawing/2014/main" id="{4FD51C1E-8C42-469A-BB22-909A5FA0BFAB}"/>
              </a:ext>
            </a:extLst>
          </p:cNvPr>
          <p:cNvSpPr txBox="1">
            <a:spLocks/>
          </p:cNvSpPr>
          <p:nvPr/>
        </p:nvSpPr>
        <p:spPr>
          <a:xfrm>
            <a:off x="255460" y="2195089"/>
            <a:ext cx="8633079" cy="13971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buClr>
                <a:schemeClr val="bg1"/>
              </a:buClr>
            </a:pPr>
            <a:endParaRPr lang="en-US" sz="1800" dirty="0">
              <a:solidFill>
                <a:srgbClr val="FFFF00"/>
              </a:solidFill>
            </a:endParaRPr>
          </a:p>
        </p:txBody>
      </p:sp>
      <p:pic>
        <p:nvPicPr>
          <p:cNvPr id="4" name="Picture 3" descr="Map&#10;&#10;Description automatically generated">
            <a:extLst>
              <a:ext uri="{FF2B5EF4-FFF2-40B4-BE49-F238E27FC236}">
                <a16:creationId xmlns:a16="http://schemas.microsoft.com/office/drawing/2014/main" id="{0CD7103C-E313-B55E-221D-2F06547F9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17" y="1190163"/>
            <a:ext cx="6870164" cy="3849173"/>
          </a:xfrm>
          <a:prstGeom prst="rect">
            <a:avLst/>
          </a:prstGeom>
        </p:spPr>
      </p:pic>
      <p:sp>
        <p:nvSpPr>
          <p:cNvPr id="2" name="Slide Number Placeholder 1">
            <a:extLst>
              <a:ext uri="{FF2B5EF4-FFF2-40B4-BE49-F238E27FC236}">
                <a16:creationId xmlns:a16="http://schemas.microsoft.com/office/drawing/2014/main" id="{311C84D7-2B53-19E8-F1D0-D9346B5D47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95126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9445C1E2-8E7F-FF46-6758-649A2F6915EE}"/>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173AB98D-75C2-1E56-68E9-73D3FC9EFF3B}"/>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8D52EB5A-981F-80A9-EBC0-D1CCAA57AFC9}"/>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0B0A6112-2009-EE46-BEB7-E21B93BB11DB}"/>
              </a:ext>
            </a:extLst>
          </p:cNvPr>
          <p:cNvSpPr txBox="1">
            <a:spLocks/>
          </p:cNvSpPr>
          <p:nvPr/>
        </p:nvSpPr>
        <p:spPr>
          <a:xfrm>
            <a:off x="108868" y="354445"/>
            <a:ext cx="8551069"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dirty="0">
                <a:solidFill>
                  <a:srgbClr val="000000"/>
                </a:solidFill>
                <a:latin typeface="Calibri" panose="020F0502020204030204" pitchFamily="34" charset="0"/>
              </a:rPr>
              <a:t>	</a:t>
            </a:r>
            <a:r>
              <a:rPr lang="en-US" sz="2800" b="1" dirty="0">
                <a:solidFill>
                  <a:schemeClr val="bg1"/>
                </a:solidFill>
                <a:latin typeface="Aptos" panose="020B0004020202020204" pitchFamily="34" charset="0"/>
              </a:rPr>
              <a:t>Where Can They Go? – Districts and Overlays</a:t>
            </a:r>
          </a:p>
          <a:p>
            <a:pPr algn="l" fontAlgn="base"/>
            <a:endParaRPr lang="en-US" sz="2800" b="1" i="0" dirty="0">
              <a:solidFill>
                <a:schemeClr val="bg1"/>
              </a:solidFill>
              <a:effectLst/>
              <a:latin typeface="Calibri" panose="020F0502020204030204" pitchFamily="34" charset="0"/>
            </a:endParaRPr>
          </a:p>
        </p:txBody>
      </p:sp>
      <p:sp>
        <p:nvSpPr>
          <p:cNvPr id="13" name="Google Shape;146;p28">
            <a:extLst>
              <a:ext uri="{FF2B5EF4-FFF2-40B4-BE49-F238E27FC236}">
                <a16:creationId xmlns:a16="http://schemas.microsoft.com/office/drawing/2014/main" id="{5422F9D5-87B9-A0E5-8D84-4E4149AAC1C7}"/>
              </a:ext>
            </a:extLst>
          </p:cNvPr>
          <p:cNvSpPr txBox="1">
            <a:spLocks/>
          </p:cNvSpPr>
          <p:nvPr/>
        </p:nvSpPr>
        <p:spPr>
          <a:xfrm>
            <a:off x="255460" y="2195089"/>
            <a:ext cx="8633079" cy="13971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buClr>
                <a:schemeClr val="bg1"/>
              </a:buClr>
            </a:pPr>
            <a:endParaRPr lang="en-US" sz="1800" dirty="0">
              <a:solidFill>
                <a:srgbClr val="FFFF00"/>
              </a:solidFill>
            </a:endParaRPr>
          </a:p>
        </p:txBody>
      </p:sp>
      <p:sp>
        <p:nvSpPr>
          <p:cNvPr id="2" name="Slide Number Placeholder 1">
            <a:extLst>
              <a:ext uri="{FF2B5EF4-FFF2-40B4-BE49-F238E27FC236}">
                <a16:creationId xmlns:a16="http://schemas.microsoft.com/office/drawing/2014/main" id="{AD860CD9-25DA-A198-10F8-DB36C3A091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90910897-E7E2-6865-BA04-B1E0615814B4}"/>
              </a:ext>
            </a:extLst>
          </p:cNvPr>
          <p:cNvPicPr>
            <a:picLocks noChangeAspect="1"/>
          </p:cNvPicPr>
          <p:nvPr/>
        </p:nvPicPr>
        <p:blipFill>
          <a:blip r:embed="rId3"/>
          <a:stretch>
            <a:fillRect/>
          </a:stretch>
        </p:blipFill>
        <p:spPr>
          <a:xfrm>
            <a:off x="1928604" y="1138436"/>
            <a:ext cx="5286789" cy="3650619"/>
          </a:xfrm>
          <a:prstGeom prst="rect">
            <a:avLst/>
          </a:prstGeom>
        </p:spPr>
      </p:pic>
      <p:sp>
        <p:nvSpPr>
          <p:cNvPr id="3" name="TextBox 2">
            <a:extLst>
              <a:ext uri="{FF2B5EF4-FFF2-40B4-BE49-F238E27FC236}">
                <a16:creationId xmlns:a16="http://schemas.microsoft.com/office/drawing/2014/main" id="{66245B67-8510-913C-6210-6C43477E6354}"/>
              </a:ext>
            </a:extLst>
          </p:cNvPr>
          <p:cNvSpPr txBox="1"/>
          <p:nvPr/>
        </p:nvSpPr>
        <p:spPr>
          <a:xfrm>
            <a:off x="1645302" y="4789055"/>
            <a:ext cx="5853394" cy="276999"/>
          </a:xfrm>
          <a:prstGeom prst="rect">
            <a:avLst/>
          </a:prstGeom>
          <a:noFill/>
        </p:spPr>
        <p:txBody>
          <a:bodyPr wrap="square" rtlCol="0">
            <a:spAutoFit/>
          </a:bodyPr>
          <a:lstStyle/>
          <a:p>
            <a:r>
              <a:rPr lang="en-US" sz="1200" dirty="0">
                <a:solidFill>
                  <a:schemeClr val="bg1"/>
                </a:solidFill>
              </a:rPr>
              <a:t>https://lewiscountyny.gov/departments/planning-and-community-development/solar/</a:t>
            </a:r>
          </a:p>
        </p:txBody>
      </p:sp>
    </p:spTree>
    <p:extLst>
      <p:ext uri="{BB962C8B-B14F-4D97-AF65-F5344CB8AC3E}">
        <p14:creationId xmlns:p14="http://schemas.microsoft.com/office/powerpoint/2010/main" val="83337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764838" y="307882"/>
            <a:ext cx="7614321"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b="1" dirty="0">
                <a:solidFill>
                  <a:schemeClr val="bg1"/>
                </a:solidFill>
                <a:latin typeface="Aptos" panose="020B0004020202020204" pitchFamily="34" charset="0"/>
              </a:rPr>
              <a:t>Special Use Permit Review by Planning Boards</a:t>
            </a:r>
          </a:p>
          <a:p>
            <a:pPr algn="l" fontAlgn="base"/>
            <a:endParaRPr lang="en-US" sz="2800" b="1" i="0" dirty="0">
              <a:solidFill>
                <a:schemeClr val="bg1"/>
              </a:solidFill>
              <a:effectLst/>
              <a:latin typeface="Calibri" panose="020F0502020204030204" pitchFamily="34" charset="0"/>
            </a:endParaRPr>
          </a:p>
        </p:txBody>
      </p:sp>
      <p:sp>
        <p:nvSpPr>
          <p:cNvPr id="2" name="TextBox 1">
            <a:extLst>
              <a:ext uri="{FF2B5EF4-FFF2-40B4-BE49-F238E27FC236}">
                <a16:creationId xmlns:a16="http://schemas.microsoft.com/office/drawing/2014/main" id="{9C59ACD1-E281-8C2E-2243-87A1C6773867}"/>
              </a:ext>
            </a:extLst>
          </p:cNvPr>
          <p:cNvSpPr txBox="1"/>
          <p:nvPr/>
        </p:nvSpPr>
        <p:spPr>
          <a:xfrm>
            <a:off x="510777" y="1155135"/>
            <a:ext cx="8122444" cy="4004494"/>
          </a:xfrm>
          <a:prstGeom prst="rect">
            <a:avLst/>
          </a:prstGeom>
          <a:noFill/>
        </p:spPr>
        <p:txBody>
          <a:bodyPr wrap="square" rtlCol="0">
            <a:spAutoFit/>
          </a:bodyPr>
          <a:lstStyle/>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Required setback and height restrictions</a:t>
            </a:r>
          </a:p>
          <a:p>
            <a:pPr marL="214313" indent="-214313">
              <a:lnSpc>
                <a:spcPct val="107000"/>
              </a:lnSpc>
              <a:spcAft>
                <a:spcPts val="600"/>
              </a:spcAft>
              <a:buClr>
                <a:schemeClr val="bg1"/>
              </a:buClr>
              <a:buFont typeface="Arial" panose="020B0604020202020204" pitchFamily="34" charset="0"/>
              <a:buChar char="•"/>
            </a:pPr>
            <a:endParaRPr lang="en-US" b="1" dirty="0">
              <a:solidFill>
                <a:srgbClr val="FFFF00"/>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Landscaping and screening requirements</a:t>
            </a:r>
          </a:p>
          <a:p>
            <a:pPr marL="214313" indent="-214313">
              <a:lnSpc>
                <a:spcPct val="107000"/>
              </a:lnSpc>
              <a:spcAft>
                <a:spcPts val="600"/>
              </a:spcAft>
              <a:buClr>
                <a:schemeClr val="bg1"/>
              </a:buClr>
              <a:buFont typeface="Arial" panose="020B0604020202020204" pitchFamily="34" charset="0"/>
              <a:buChar char="•"/>
            </a:pPr>
            <a:endParaRPr lang="en-US" b="1" dirty="0">
              <a:solidFill>
                <a:srgbClr val="FFFF00"/>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Safety requirements</a:t>
            </a:r>
          </a:p>
          <a:p>
            <a:pPr marL="214313" indent="-214313">
              <a:lnSpc>
                <a:spcPct val="107000"/>
              </a:lnSpc>
              <a:spcAft>
                <a:spcPts val="600"/>
              </a:spcAft>
              <a:buClr>
                <a:schemeClr val="bg1"/>
              </a:buClr>
              <a:buFont typeface="Arial" panose="020B0604020202020204" pitchFamily="34" charset="0"/>
              <a:buChar char="•"/>
            </a:pPr>
            <a:endParaRPr lang="en-US" b="1" dirty="0">
              <a:solidFill>
                <a:srgbClr val="FFFF00"/>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Visual assessment</a:t>
            </a:r>
            <a:endParaRPr lang="en-US"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endParaRPr lang="en-US"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Decommissioning plan and site restoration requirements</a:t>
            </a:r>
            <a:endParaRPr lang="en-US"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endParaRPr lang="en-US"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Cash, bond, or other form of security</a:t>
            </a:r>
          </a:p>
          <a:p>
            <a:pPr marL="214313" indent="-214313">
              <a:lnSpc>
                <a:spcPct val="107000"/>
              </a:lnSpc>
              <a:spcAft>
                <a:spcPts val="600"/>
              </a:spcAft>
              <a:buClr>
                <a:schemeClr val="bg1"/>
              </a:buClr>
              <a:buFont typeface="Arial" panose="020B0604020202020204" pitchFamily="34" charset="0"/>
              <a:buChar char="•"/>
            </a:pPr>
            <a:endParaRPr lang="en-US" b="1" dirty="0">
              <a:solidFill>
                <a:srgbClr val="FFFF00"/>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b="1" dirty="0">
                <a:solidFill>
                  <a:srgbClr val="FFFF00"/>
                </a:solidFill>
                <a:latin typeface="Aptos" panose="020B0004020202020204" pitchFamily="34" charset="0"/>
              </a:rPr>
              <a:t>Recycling??</a:t>
            </a:r>
            <a:endParaRPr lang="en-US" b="1" dirty="0">
              <a:solidFill>
                <a:schemeClr val="bg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55F9EA50-2B72-CE7C-7DBE-A8F104A979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68933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792491FF-2793-8021-8DEF-2DAE49BFB28B}"/>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E5F826E7-1F65-7012-3CC8-82D4BE5878EB}"/>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C5755AE9-00B1-2440-0E5D-6BE6D4E91CB2}"/>
              </a:ext>
            </a:extLst>
          </p:cNvPr>
          <p:cNvSpPr/>
          <p:nvPr/>
        </p:nvSpPr>
        <p:spPr>
          <a:xfrm>
            <a:off x="-7558" y="1185054"/>
            <a:ext cx="9144000" cy="4014433"/>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7" name="Google Shape;147;p28">
            <a:extLst>
              <a:ext uri="{FF2B5EF4-FFF2-40B4-BE49-F238E27FC236}">
                <a16:creationId xmlns:a16="http://schemas.microsoft.com/office/drawing/2014/main" id="{A19720CE-ACA8-931B-1451-0AAEB5A8424D}"/>
              </a:ext>
            </a:extLst>
          </p:cNvPr>
          <p:cNvSpPr txBox="1">
            <a:spLocks noGrp="1"/>
          </p:cNvSpPr>
          <p:nvPr>
            <p:ph type="title" idx="4294967295"/>
          </p:nvPr>
        </p:nvSpPr>
        <p:spPr>
          <a:xfrm>
            <a:off x="571350" y="19482"/>
            <a:ext cx="6355955" cy="1169342"/>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2800" b="1" dirty="0">
                <a:solidFill>
                  <a:srgbClr val="FFFFFF"/>
                </a:solidFill>
                <a:latin typeface="Aptos" panose="020B0004020202020204" pitchFamily="34" charset="0"/>
              </a:rPr>
              <a:t>About the Tug Hill Commission</a:t>
            </a:r>
            <a:endParaRPr sz="2800" b="1" dirty="0">
              <a:solidFill>
                <a:srgbClr val="FFFFFF"/>
              </a:solidFill>
              <a:latin typeface="Aptos" panose="020B0004020202020204" pitchFamily="34" charset="0"/>
            </a:endParaRPr>
          </a:p>
        </p:txBody>
      </p:sp>
      <p:pic>
        <p:nvPicPr>
          <p:cNvPr id="14" name="Picture 13" descr="A blue and yellow map with white text&#10;&#10;Description automatically generated">
            <a:extLst>
              <a:ext uri="{FF2B5EF4-FFF2-40B4-BE49-F238E27FC236}">
                <a16:creationId xmlns:a16="http://schemas.microsoft.com/office/drawing/2014/main" id="{7B939CE3-89DD-168A-3C05-0D7D07A7B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419" y="118770"/>
            <a:ext cx="1167388" cy="876047"/>
          </a:xfrm>
          <a:prstGeom prst="rect">
            <a:avLst/>
          </a:prstGeom>
          <a:solidFill>
            <a:schemeClr val="bg1"/>
          </a:solidFill>
        </p:spPr>
      </p:pic>
      <p:sp>
        <p:nvSpPr>
          <p:cNvPr id="4" name="TextBox 3">
            <a:extLst>
              <a:ext uri="{FF2B5EF4-FFF2-40B4-BE49-F238E27FC236}">
                <a16:creationId xmlns:a16="http://schemas.microsoft.com/office/drawing/2014/main" id="{F003DBD5-6210-C880-802C-1EE835E8583D}"/>
              </a:ext>
            </a:extLst>
          </p:cNvPr>
          <p:cNvSpPr txBox="1"/>
          <p:nvPr/>
        </p:nvSpPr>
        <p:spPr>
          <a:xfrm>
            <a:off x="111967" y="1303306"/>
            <a:ext cx="5174400" cy="4014432"/>
          </a:xfrm>
          <a:prstGeom prst="rect">
            <a:avLst/>
          </a:prstGeom>
          <a:noFill/>
        </p:spPr>
        <p:txBody>
          <a:bodyPr wrap="square" rtlCol="0">
            <a:spAutoFit/>
          </a:bodyPr>
          <a:lstStyle/>
          <a:p>
            <a:pPr marL="285750" indent="-285750">
              <a:spcAft>
                <a:spcPts val="675"/>
              </a:spcAft>
              <a:buClr>
                <a:schemeClr val="bg1"/>
              </a:buClr>
              <a:buFont typeface="Arial" panose="020B0604020202020204" pitchFamily="34" charset="0"/>
              <a:buChar char="•"/>
            </a:pPr>
            <a:r>
              <a:rPr lang="en-US" sz="1600" dirty="0">
                <a:solidFill>
                  <a:schemeClr val="bg1"/>
                </a:solidFill>
                <a:latin typeface="Aptos" panose="020B0004020202020204" pitchFamily="34" charset="0"/>
              </a:rPr>
              <a:t>A non-regulatory state agency with a mission </a:t>
            </a:r>
            <a:r>
              <a:rPr lang="en-US" sz="1600" b="1" dirty="0">
                <a:solidFill>
                  <a:schemeClr val="bg1"/>
                </a:solidFill>
                <a:latin typeface="Aptos" panose="020B0004020202020204" pitchFamily="34" charset="0"/>
              </a:rPr>
              <a:t>“to enable local governments, private organizations, and individuals to shape the future of the Tug Hill region, and to demonstrate and communicate ways that this can be done by other rural areas.”</a:t>
            </a:r>
          </a:p>
          <a:p>
            <a:pPr marL="328613" indent="-285750">
              <a:spcAft>
                <a:spcPts val="675"/>
              </a:spcAft>
              <a:buClr>
                <a:schemeClr val="bg1"/>
              </a:buClr>
              <a:buFont typeface="Arial" panose="020B0604020202020204" pitchFamily="34" charset="0"/>
              <a:buChar char="•"/>
            </a:pPr>
            <a:r>
              <a:rPr lang="en-US" sz="1600" dirty="0">
                <a:solidFill>
                  <a:schemeClr val="bg1"/>
                </a:solidFill>
                <a:latin typeface="Aptos" panose="020B0004020202020204" pitchFamily="34" charset="0"/>
              </a:rPr>
              <a:t>Governed by a board of 9 unpaid volunteers who must be residents of the region, grassroots, locally driven</a:t>
            </a:r>
          </a:p>
          <a:p>
            <a:pPr marL="328613" indent="-285750">
              <a:spcAft>
                <a:spcPts val="675"/>
              </a:spcAft>
              <a:buClr>
                <a:schemeClr val="bg1"/>
              </a:buClr>
              <a:buFont typeface="Arial" panose="020B0604020202020204" pitchFamily="34" charset="0"/>
              <a:buChar char="•"/>
            </a:pPr>
            <a:r>
              <a:rPr lang="en-US" sz="1600" dirty="0">
                <a:solidFill>
                  <a:schemeClr val="bg1"/>
                </a:solidFill>
                <a:latin typeface="Aptos" panose="020B0004020202020204" pitchFamily="34" charset="0"/>
              </a:rPr>
              <a:t>Staff of 14 serving a region of 41 towns containing 18 villages, plus, with a combined population of ~100,000 people, 50 people per square mile</a:t>
            </a:r>
          </a:p>
          <a:p>
            <a:pPr marL="328613" indent="-285750">
              <a:lnSpc>
                <a:spcPct val="90000"/>
              </a:lnSpc>
              <a:spcAft>
                <a:spcPts val="450"/>
              </a:spcAft>
              <a:buClr>
                <a:schemeClr val="bg1"/>
              </a:buClr>
              <a:buFont typeface="Arial" panose="020B0604020202020204" pitchFamily="34" charset="0"/>
              <a:buChar char="•"/>
            </a:pPr>
            <a:r>
              <a:rPr lang="en-US" sz="1600" dirty="0">
                <a:solidFill>
                  <a:schemeClr val="bg1"/>
                </a:solidFill>
                <a:latin typeface="Aptos" panose="020B0004020202020204" pitchFamily="34" charset="0"/>
              </a:rPr>
              <a:t>Provide day-to-day assistance to local governments, and in turn leverage conservation and sustainable development that benefits the region and state</a:t>
            </a:r>
          </a:p>
          <a:p>
            <a:endParaRPr lang="en-US" dirty="0"/>
          </a:p>
        </p:txBody>
      </p:sp>
      <p:cxnSp>
        <p:nvCxnSpPr>
          <p:cNvPr id="3" name="Straight Connector 2">
            <a:extLst>
              <a:ext uri="{FF2B5EF4-FFF2-40B4-BE49-F238E27FC236}">
                <a16:creationId xmlns:a16="http://schemas.microsoft.com/office/drawing/2014/main" id="{B74CA4EE-3F78-9CCE-F810-E681AD2F1F67}"/>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5" name="Picture 4" descr="Map&#10;&#10;Description automatically generated">
            <a:extLst>
              <a:ext uri="{FF2B5EF4-FFF2-40B4-BE49-F238E27FC236}">
                <a16:creationId xmlns:a16="http://schemas.microsoft.com/office/drawing/2014/main" id="{ED6FF16C-D856-D7DE-A111-75C3E9C492F6}"/>
              </a:ext>
            </a:extLst>
          </p:cNvPr>
          <p:cNvPicPr>
            <a:picLocks noChangeAspect="1"/>
          </p:cNvPicPr>
          <p:nvPr/>
        </p:nvPicPr>
        <p:blipFill>
          <a:blip r:embed="rId4">
            <a:extLst>
              <a:ext uri="{28A0092B-C50C-407E-A947-70E740481C1C}">
                <a14:useLocalDpi xmlns:a14="http://schemas.microsoft.com/office/drawing/2010/main" val="0"/>
              </a:ext>
            </a:extLst>
          </a:blip>
          <a:srcRect r="6761"/>
          <a:stretch/>
        </p:blipFill>
        <p:spPr>
          <a:xfrm>
            <a:off x="5515606" y="1339298"/>
            <a:ext cx="3391597" cy="2338416"/>
          </a:xfrm>
          <a:prstGeom prst="rect">
            <a:avLst/>
          </a:prstGeom>
        </p:spPr>
      </p:pic>
    </p:spTree>
    <p:extLst>
      <p:ext uri="{BB962C8B-B14F-4D97-AF65-F5344CB8AC3E}">
        <p14:creationId xmlns:p14="http://schemas.microsoft.com/office/powerpoint/2010/main" val="395035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999135" y="313111"/>
            <a:ext cx="6401383" cy="857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dirty="0">
                <a:solidFill>
                  <a:srgbClr val="000000"/>
                </a:solidFill>
                <a:latin typeface="Calibri" panose="020F0502020204030204" pitchFamily="34" charset="0"/>
              </a:rPr>
              <a:t>	</a:t>
            </a:r>
            <a:r>
              <a:rPr lang="en-US" sz="2800" b="1" dirty="0">
                <a:solidFill>
                  <a:schemeClr val="bg1"/>
                </a:solidFill>
                <a:latin typeface="Aptos" panose="020B0004020202020204" pitchFamily="34" charset="0"/>
              </a:rPr>
              <a:t>Protections For Ag Resources</a:t>
            </a:r>
          </a:p>
          <a:p>
            <a:pPr algn="l" fontAlgn="base"/>
            <a:endParaRPr lang="en-US" sz="2800" b="1" i="0" dirty="0">
              <a:solidFill>
                <a:schemeClr val="bg1"/>
              </a:solidFill>
              <a:effectLst/>
              <a:latin typeface="Calibri" panose="020F0502020204030204" pitchFamily="34" charset="0"/>
            </a:endParaRPr>
          </a:p>
        </p:txBody>
      </p:sp>
      <p:sp>
        <p:nvSpPr>
          <p:cNvPr id="13" name="Google Shape;146;p28">
            <a:extLst>
              <a:ext uri="{FF2B5EF4-FFF2-40B4-BE49-F238E27FC236}">
                <a16:creationId xmlns:a16="http://schemas.microsoft.com/office/drawing/2014/main" id="{4FD51C1E-8C42-469A-BB22-909A5FA0BFAB}"/>
              </a:ext>
            </a:extLst>
          </p:cNvPr>
          <p:cNvSpPr txBox="1">
            <a:spLocks/>
          </p:cNvSpPr>
          <p:nvPr/>
        </p:nvSpPr>
        <p:spPr>
          <a:xfrm>
            <a:off x="255460" y="2195089"/>
            <a:ext cx="8633079" cy="13971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buClr>
                <a:schemeClr val="bg1"/>
              </a:buClr>
            </a:pPr>
            <a:endParaRPr lang="en-US" sz="1800" dirty="0">
              <a:solidFill>
                <a:srgbClr val="FFFF00"/>
              </a:solidFill>
            </a:endParaRPr>
          </a:p>
        </p:txBody>
      </p:sp>
      <p:sp>
        <p:nvSpPr>
          <p:cNvPr id="2" name="TextBox 1">
            <a:extLst>
              <a:ext uri="{FF2B5EF4-FFF2-40B4-BE49-F238E27FC236}">
                <a16:creationId xmlns:a16="http://schemas.microsoft.com/office/drawing/2014/main" id="{9C59ACD1-E281-8C2E-2243-87A1C6773867}"/>
              </a:ext>
            </a:extLst>
          </p:cNvPr>
          <p:cNvSpPr txBox="1"/>
          <p:nvPr/>
        </p:nvSpPr>
        <p:spPr>
          <a:xfrm>
            <a:off x="682227" y="1385823"/>
            <a:ext cx="7779544" cy="3025828"/>
          </a:xfrm>
          <a:prstGeom prst="rect">
            <a:avLst/>
          </a:prstGeom>
          <a:noFill/>
        </p:spPr>
        <p:txBody>
          <a:bodyPr wrap="square" rtlCol="0">
            <a:spAutoFit/>
          </a:bodyPr>
          <a:lstStyle/>
          <a:p>
            <a:pPr marL="214313" indent="-214313">
              <a:lnSpc>
                <a:spcPct val="107000"/>
              </a:lnSpc>
              <a:spcAft>
                <a:spcPts val="600"/>
              </a:spcAft>
              <a:buClr>
                <a:schemeClr val="bg1"/>
              </a:buClr>
              <a:buFont typeface="Arial" panose="020B0604020202020204" pitchFamily="34" charset="0"/>
              <a:buChar char="•"/>
            </a:pPr>
            <a:r>
              <a:rPr lang="en-US" sz="1600" b="1" dirty="0">
                <a:solidFill>
                  <a:schemeClr val="bg1"/>
                </a:solidFill>
                <a:latin typeface="Aptos" panose="020B0004020202020204" pitchFamily="34" charset="0"/>
              </a:rPr>
              <a:t>Solar Energy Systems </a:t>
            </a:r>
            <a:r>
              <a:rPr lang="en-US" sz="1600" b="1" dirty="0">
                <a:solidFill>
                  <a:srgbClr val="FFFF00"/>
                </a:solidFill>
                <a:latin typeface="Aptos" panose="020B0004020202020204" pitchFamily="34" charset="0"/>
              </a:rPr>
              <a:t>shall occupy no more than [50] % of the area of MSG 1-4 soils </a:t>
            </a:r>
            <a:r>
              <a:rPr lang="en-US" sz="1600" b="1" dirty="0">
                <a:solidFill>
                  <a:schemeClr val="bg1"/>
                </a:solidFill>
                <a:latin typeface="Aptos" panose="020B0004020202020204" pitchFamily="34" charset="0"/>
              </a:rPr>
              <a:t>within the Facility Area </a:t>
            </a:r>
          </a:p>
          <a:p>
            <a:pPr marL="214313" indent="-214313">
              <a:lnSpc>
                <a:spcPct val="107000"/>
              </a:lnSpc>
              <a:spcAft>
                <a:spcPts val="600"/>
              </a:spcAft>
              <a:buClr>
                <a:schemeClr val="bg1"/>
              </a:buClr>
              <a:buFont typeface="Arial" panose="020B0604020202020204" pitchFamily="34" charset="0"/>
              <a:buChar char="•"/>
            </a:pPr>
            <a:endParaRPr lang="en-US" sz="1600"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sz="1600" b="1" dirty="0">
                <a:solidFill>
                  <a:schemeClr val="bg1"/>
                </a:solidFill>
                <a:latin typeface="Aptos" panose="020B0004020202020204" pitchFamily="34" charset="0"/>
              </a:rPr>
              <a:t>Solar Energy Systems may exceed  50% of MSG 1-4 soils </a:t>
            </a:r>
            <a:r>
              <a:rPr lang="en-US" sz="1600" b="1" dirty="0">
                <a:solidFill>
                  <a:srgbClr val="FFFF00"/>
                </a:solidFill>
                <a:latin typeface="Aptos" panose="020B0004020202020204" pitchFamily="34" charset="0"/>
              </a:rPr>
              <a:t>if land can still be used as Farm Operation</a:t>
            </a:r>
          </a:p>
          <a:p>
            <a:pPr marL="214313" indent="-214313">
              <a:lnSpc>
                <a:spcPct val="107000"/>
              </a:lnSpc>
              <a:spcAft>
                <a:spcPts val="600"/>
              </a:spcAft>
              <a:buClr>
                <a:schemeClr val="bg1"/>
              </a:buClr>
              <a:buFont typeface="Arial" panose="020B0604020202020204" pitchFamily="34" charset="0"/>
              <a:buChar char="•"/>
            </a:pPr>
            <a:endParaRPr lang="en-US" sz="1600" b="1"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sz="1600" b="1" dirty="0">
                <a:solidFill>
                  <a:schemeClr val="bg1"/>
                </a:solidFill>
                <a:latin typeface="Aptos" panose="020B0004020202020204" pitchFamily="34" charset="0"/>
              </a:rPr>
              <a:t>To the maximum extent practicable, Solar Energy Systems located on MSG 1-4 soils shall be constructed in accordance with the </a:t>
            </a:r>
            <a:r>
              <a:rPr lang="en-US" sz="1600" b="1" dirty="0">
                <a:solidFill>
                  <a:srgbClr val="FFFF00"/>
                </a:solidFill>
                <a:latin typeface="Aptos" panose="020B0004020202020204" pitchFamily="34" charset="0"/>
              </a:rPr>
              <a:t>construction requirements of the New York State Department of Agriculture and Markets Guidelines for Solar Energy Projects – Construction Mitigation for Agricultural Lands</a:t>
            </a:r>
          </a:p>
        </p:txBody>
      </p:sp>
      <p:sp>
        <p:nvSpPr>
          <p:cNvPr id="3" name="Slide Number Placeholder 2">
            <a:extLst>
              <a:ext uri="{FF2B5EF4-FFF2-40B4-BE49-F238E27FC236}">
                <a16:creationId xmlns:a16="http://schemas.microsoft.com/office/drawing/2014/main" id="{B08BCBF5-6032-0D05-E73C-5D4584F326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240279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13" name="Google Shape;146;p28">
            <a:extLst>
              <a:ext uri="{FF2B5EF4-FFF2-40B4-BE49-F238E27FC236}">
                <a16:creationId xmlns:a16="http://schemas.microsoft.com/office/drawing/2014/main" id="{4FD51C1E-8C42-469A-BB22-909A5FA0BFAB}"/>
              </a:ext>
            </a:extLst>
          </p:cNvPr>
          <p:cNvSpPr txBox="1">
            <a:spLocks/>
          </p:cNvSpPr>
          <p:nvPr/>
        </p:nvSpPr>
        <p:spPr>
          <a:xfrm>
            <a:off x="255460" y="2195089"/>
            <a:ext cx="8633079" cy="13971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buClr>
                <a:schemeClr val="bg1"/>
              </a:buClr>
            </a:pPr>
            <a:endParaRPr lang="en-US" sz="1800" dirty="0">
              <a:solidFill>
                <a:srgbClr val="FFFF00"/>
              </a:solidFill>
            </a:endParaRPr>
          </a:p>
        </p:txBody>
      </p:sp>
      <p:sp>
        <p:nvSpPr>
          <p:cNvPr id="4" name="TextBox 3">
            <a:extLst>
              <a:ext uri="{FF2B5EF4-FFF2-40B4-BE49-F238E27FC236}">
                <a16:creationId xmlns:a16="http://schemas.microsoft.com/office/drawing/2014/main" id="{37EE2BFC-E08E-57B2-BB1B-EFCD87E6DF16}"/>
              </a:ext>
            </a:extLst>
          </p:cNvPr>
          <p:cNvSpPr txBox="1"/>
          <p:nvPr/>
        </p:nvSpPr>
        <p:spPr>
          <a:xfrm>
            <a:off x="597413" y="4242991"/>
            <a:ext cx="5522119" cy="738664"/>
          </a:xfrm>
          <a:prstGeom prst="rect">
            <a:avLst/>
          </a:prstGeom>
          <a:noFill/>
        </p:spPr>
        <p:txBody>
          <a:bodyPr wrap="square" rtlCol="0">
            <a:spAutoFit/>
          </a:bodyPr>
          <a:lstStyle/>
          <a:p>
            <a:r>
              <a:rPr lang="en-US" sz="1400" b="1" dirty="0">
                <a:solidFill>
                  <a:schemeClr val="bg1"/>
                </a:solidFill>
                <a:latin typeface="Aptos" panose="020B0004020202020204" pitchFamily="34" charset="0"/>
              </a:rPr>
              <a:t>Google: nys dept of agriculture and markets soil groups</a:t>
            </a:r>
          </a:p>
          <a:p>
            <a:endParaRPr lang="en-US" b="1" dirty="0">
              <a:solidFill>
                <a:schemeClr val="bg1"/>
              </a:solidFill>
              <a:latin typeface="Aptos" panose="020B0004020202020204" pitchFamily="34" charset="0"/>
            </a:endParaRPr>
          </a:p>
          <a:p>
            <a:r>
              <a:rPr lang="en-US" sz="1400" b="1" dirty="0">
                <a:solidFill>
                  <a:schemeClr val="bg1"/>
                </a:solidFill>
                <a:latin typeface="Aptos" panose="020B0004020202020204" pitchFamily="34" charset="0"/>
              </a:rPr>
              <a:t>Also see: https://websoilsurvey.sc.egov.usda.gov/</a:t>
            </a:r>
            <a:endParaRPr lang="en-US" dirty="0">
              <a:latin typeface="Aptos" panose="020B0004020202020204" pitchFamily="34" charset="0"/>
            </a:endParaRPr>
          </a:p>
        </p:txBody>
      </p:sp>
      <p:pic>
        <p:nvPicPr>
          <p:cNvPr id="5" name="Picture 4">
            <a:extLst>
              <a:ext uri="{FF2B5EF4-FFF2-40B4-BE49-F238E27FC236}">
                <a16:creationId xmlns:a16="http://schemas.microsoft.com/office/drawing/2014/main" id="{AE5186FB-0928-E9E7-F3E5-5387DB00AB73}"/>
              </a:ext>
            </a:extLst>
          </p:cNvPr>
          <p:cNvPicPr>
            <a:picLocks noChangeAspect="1"/>
          </p:cNvPicPr>
          <p:nvPr/>
        </p:nvPicPr>
        <p:blipFill>
          <a:blip r:embed="rId3"/>
          <a:stretch>
            <a:fillRect/>
          </a:stretch>
        </p:blipFill>
        <p:spPr>
          <a:xfrm>
            <a:off x="1671833" y="1152689"/>
            <a:ext cx="5800332" cy="3027049"/>
          </a:xfrm>
          <a:prstGeom prst="rect">
            <a:avLst/>
          </a:prstGeom>
        </p:spPr>
      </p:pic>
      <p:sp>
        <p:nvSpPr>
          <p:cNvPr id="6" name="Slide Number Placeholder 5">
            <a:extLst>
              <a:ext uri="{FF2B5EF4-FFF2-40B4-BE49-F238E27FC236}">
                <a16:creationId xmlns:a16="http://schemas.microsoft.com/office/drawing/2014/main" id="{30B1EB78-358C-F8A6-BFE4-D1AC0BCA69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2" name="Google Shape;147;p28">
            <a:extLst>
              <a:ext uri="{FF2B5EF4-FFF2-40B4-BE49-F238E27FC236}">
                <a16:creationId xmlns:a16="http://schemas.microsoft.com/office/drawing/2014/main" id="{3E943CCD-A922-10FD-2D97-50913C8A7C29}"/>
              </a:ext>
            </a:extLst>
          </p:cNvPr>
          <p:cNvSpPr txBox="1">
            <a:spLocks/>
          </p:cNvSpPr>
          <p:nvPr/>
        </p:nvSpPr>
        <p:spPr>
          <a:xfrm>
            <a:off x="1399430" y="475757"/>
            <a:ext cx="5224008" cy="56971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dirty="0">
                <a:solidFill>
                  <a:srgbClr val="000000"/>
                </a:solidFill>
                <a:latin typeface="Calibri" panose="020F0502020204030204" pitchFamily="34" charset="0"/>
              </a:rPr>
              <a:t>	</a:t>
            </a:r>
            <a:r>
              <a:rPr lang="en-US" sz="2800" b="1" dirty="0">
                <a:solidFill>
                  <a:schemeClr val="bg1"/>
                </a:solidFill>
                <a:latin typeface="Aptos" panose="020B0004020202020204" pitchFamily="34" charset="0"/>
              </a:rPr>
              <a:t>Mineral Soils Groups 1 - 4</a:t>
            </a:r>
          </a:p>
          <a:p>
            <a:pPr algn="l" fontAlgn="base"/>
            <a:endParaRPr lang="en-US" sz="2800" b="1" i="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5823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p28">
            <a:extLst>
              <a:ext uri="{FF2B5EF4-FFF2-40B4-BE49-F238E27FC236}">
                <a16:creationId xmlns:a16="http://schemas.microsoft.com/office/drawing/2014/main" id="{4E095D43-BD64-29AB-A237-32D197017858}"/>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 name="Google Shape;145;p28">
            <a:extLst>
              <a:ext uri="{FF2B5EF4-FFF2-40B4-BE49-F238E27FC236}">
                <a16:creationId xmlns:a16="http://schemas.microsoft.com/office/drawing/2014/main" id="{EF864B1F-1492-A535-3A78-3FC9DB370ABC}"/>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6" name="TextBox 5">
            <a:extLst>
              <a:ext uri="{FF2B5EF4-FFF2-40B4-BE49-F238E27FC236}">
                <a16:creationId xmlns:a16="http://schemas.microsoft.com/office/drawing/2014/main" id="{C2F2CDDE-E1BC-DC05-A674-A7483E8C9092}"/>
              </a:ext>
            </a:extLst>
          </p:cNvPr>
          <p:cNvSpPr txBox="1"/>
          <p:nvPr/>
        </p:nvSpPr>
        <p:spPr>
          <a:xfrm>
            <a:off x="2865904" y="281390"/>
            <a:ext cx="3412190"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Prime Soils Mapper</a:t>
            </a:r>
          </a:p>
        </p:txBody>
      </p:sp>
      <p:pic>
        <p:nvPicPr>
          <p:cNvPr id="8" name="Picture 7">
            <a:extLst>
              <a:ext uri="{FF2B5EF4-FFF2-40B4-BE49-F238E27FC236}">
                <a16:creationId xmlns:a16="http://schemas.microsoft.com/office/drawing/2014/main" id="{4BDCE78E-3E9D-97D6-AF2F-8EB63DD127C0}"/>
              </a:ext>
            </a:extLst>
          </p:cNvPr>
          <p:cNvPicPr>
            <a:picLocks noChangeAspect="1"/>
          </p:cNvPicPr>
          <p:nvPr/>
        </p:nvPicPr>
        <p:blipFill>
          <a:blip r:embed="rId3"/>
          <a:stretch>
            <a:fillRect/>
          </a:stretch>
        </p:blipFill>
        <p:spPr>
          <a:xfrm>
            <a:off x="1021024" y="1086000"/>
            <a:ext cx="7101950" cy="3710029"/>
          </a:xfrm>
          <a:prstGeom prst="rect">
            <a:avLst/>
          </a:prstGeom>
        </p:spPr>
      </p:pic>
      <p:sp>
        <p:nvSpPr>
          <p:cNvPr id="9" name="TextBox 8">
            <a:extLst>
              <a:ext uri="{FF2B5EF4-FFF2-40B4-BE49-F238E27FC236}">
                <a16:creationId xmlns:a16="http://schemas.microsoft.com/office/drawing/2014/main" id="{4508872C-FAC9-649C-EFBD-FF697923E9F3}"/>
              </a:ext>
            </a:extLst>
          </p:cNvPr>
          <p:cNvSpPr txBox="1"/>
          <p:nvPr/>
        </p:nvSpPr>
        <p:spPr>
          <a:xfrm>
            <a:off x="3412190" y="4808247"/>
            <a:ext cx="2319618" cy="307777"/>
          </a:xfrm>
          <a:prstGeom prst="rect">
            <a:avLst/>
          </a:prstGeom>
          <a:noFill/>
        </p:spPr>
        <p:txBody>
          <a:bodyPr wrap="square" rtlCol="0">
            <a:spAutoFit/>
          </a:bodyPr>
          <a:lstStyle/>
          <a:p>
            <a:r>
              <a:rPr lang="en-US" dirty="0">
                <a:solidFill>
                  <a:schemeClr val="bg1"/>
                </a:solidFill>
                <a:latin typeface="Aptos" panose="020B0004020202020204" pitchFamily="34" charset="0"/>
              </a:rPr>
              <a:t>www.tughill.giscloud.com</a:t>
            </a:r>
          </a:p>
        </p:txBody>
      </p:sp>
      <p:sp>
        <p:nvSpPr>
          <p:cNvPr id="4" name="Slide Number Placeholder 3">
            <a:extLst>
              <a:ext uri="{FF2B5EF4-FFF2-40B4-BE49-F238E27FC236}">
                <a16:creationId xmlns:a16="http://schemas.microsoft.com/office/drawing/2014/main" id="{A02E4645-084A-093E-F453-A7EE7EEA23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4074183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2634341" y="510789"/>
            <a:ext cx="3875316" cy="532888"/>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algn="l" fontAlgn="base"/>
            <a:r>
              <a:rPr lang="en-US" sz="2800" b="1" dirty="0">
                <a:solidFill>
                  <a:schemeClr val="bg1"/>
                </a:solidFill>
                <a:latin typeface="Aptos" panose="020B0004020202020204" pitchFamily="34" charset="0"/>
              </a:rPr>
              <a:t>Other Levels of Review</a:t>
            </a:r>
          </a:p>
          <a:p>
            <a:pPr algn="l" fontAlgn="base"/>
            <a:endParaRPr lang="en-US" sz="2800" b="1" i="0" dirty="0">
              <a:solidFill>
                <a:schemeClr val="bg1"/>
              </a:solidFill>
              <a:effectLst/>
              <a:latin typeface="Calibri" panose="020F0502020204030204" pitchFamily="34" charset="0"/>
            </a:endParaRPr>
          </a:p>
        </p:txBody>
      </p:sp>
      <p:sp>
        <p:nvSpPr>
          <p:cNvPr id="2" name="TextBox 1">
            <a:extLst>
              <a:ext uri="{FF2B5EF4-FFF2-40B4-BE49-F238E27FC236}">
                <a16:creationId xmlns:a16="http://schemas.microsoft.com/office/drawing/2014/main" id="{9C59ACD1-E281-8C2E-2243-87A1C6773867}"/>
              </a:ext>
            </a:extLst>
          </p:cNvPr>
          <p:cNvSpPr txBox="1"/>
          <p:nvPr/>
        </p:nvSpPr>
        <p:spPr>
          <a:xfrm>
            <a:off x="1151928" y="1703535"/>
            <a:ext cx="6840142" cy="2148152"/>
          </a:xfrm>
          <a:prstGeom prst="rect">
            <a:avLst/>
          </a:prstGeom>
          <a:noFill/>
        </p:spPr>
        <p:txBody>
          <a:bodyPr wrap="square" rtlCol="0">
            <a:spAutoFit/>
          </a:bodyPr>
          <a:lstStyle/>
          <a:p>
            <a:pPr marL="214313" indent="-214313">
              <a:lnSpc>
                <a:spcPct val="107000"/>
              </a:lnSpc>
              <a:spcAft>
                <a:spcPts val="600"/>
              </a:spcAft>
              <a:buClr>
                <a:schemeClr val="bg1"/>
              </a:buClr>
              <a:buFont typeface="Arial" panose="020B0604020202020204" pitchFamily="34" charset="0"/>
              <a:buChar char="•"/>
            </a:pPr>
            <a:r>
              <a:rPr lang="en-US" sz="2400" dirty="0">
                <a:solidFill>
                  <a:schemeClr val="bg1"/>
                </a:solidFill>
                <a:latin typeface="Aptos" panose="020B0004020202020204" pitchFamily="34" charset="0"/>
              </a:rPr>
              <a:t>County Planning Boards – 239m review</a:t>
            </a:r>
          </a:p>
          <a:p>
            <a:pPr marL="214313" indent="-214313">
              <a:lnSpc>
                <a:spcPct val="107000"/>
              </a:lnSpc>
              <a:spcAft>
                <a:spcPts val="600"/>
              </a:spcAft>
              <a:buClr>
                <a:schemeClr val="bg1"/>
              </a:buClr>
              <a:buFont typeface="Arial" panose="020B0604020202020204" pitchFamily="34" charset="0"/>
              <a:buChar char="•"/>
            </a:pPr>
            <a:endParaRPr lang="en-US" sz="2400" dirty="0">
              <a:solidFill>
                <a:schemeClr val="bg1"/>
              </a:solidFill>
              <a:latin typeface="Aptos" panose="020B0004020202020204" pitchFamily="34" charset="0"/>
            </a:endParaRPr>
          </a:p>
          <a:p>
            <a:pPr marL="214313" indent="-214313">
              <a:lnSpc>
                <a:spcPct val="107000"/>
              </a:lnSpc>
              <a:spcAft>
                <a:spcPts val="600"/>
              </a:spcAft>
              <a:buClr>
                <a:schemeClr val="bg1"/>
              </a:buClr>
              <a:buFont typeface="Arial" panose="020B0604020202020204" pitchFamily="34" charset="0"/>
              <a:buChar char="•"/>
            </a:pPr>
            <a:r>
              <a:rPr lang="en-US" sz="2400" dirty="0">
                <a:solidFill>
                  <a:schemeClr val="bg1"/>
                </a:solidFill>
                <a:latin typeface="Aptos" panose="020B0004020202020204" pitchFamily="34" charset="0"/>
              </a:rPr>
              <a:t>NYS Ag &amp; Markets – consultation for projects in Agricultural Districts</a:t>
            </a:r>
          </a:p>
          <a:p>
            <a:pPr>
              <a:lnSpc>
                <a:spcPct val="107000"/>
              </a:lnSpc>
              <a:spcAft>
                <a:spcPts val="600"/>
              </a:spcAft>
              <a:buClr>
                <a:schemeClr val="bg1"/>
              </a:buClr>
            </a:pPr>
            <a:endParaRPr lang="en-US" sz="1600" dirty="0">
              <a:solidFill>
                <a:schemeClr val="bg1"/>
              </a:solidFill>
            </a:endParaRPr>
          </a:p>
        </p:txBody>
      </p:sp>
      <p:sp>
        <p:nvSpPr>
          <p:cNvPr id="3" name="Slide Number Placeholder 2">
            <a:extLst>
              <a:ext uri="{FF2B5EF4-FFF2-40B4-BE49-F238E27FC236}">
                <a16:creationId xmlns:a16="http://schemas.microsoft.com/office/drawing/2014/main" id="{362B1B2B-8D60-285F-71B6-AE29D71905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408658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12" name="Google Shape;147;p28">
            <a:extLst>
              <a:ext uri="{FF2B5EF4-FFF2-40B4-BE49-F238E27FC236}">
                <a16:creationId xmlns:a16="http://schemas.microsoft.com/office/drawing/2014/main" id="{596EC9B9-7657-4DC2-A594-C2A77348166D}"/>
              </a:ext>
            </a:extLst>
          </p:cNvPr>
          <p:cNvSpPr txBox="1">
            <a:spLocks/>
          </p:cNvSpPr>
          <p:nvPr/>
        </p:nvSpPr>
        <p:spPr>
          <a:xfrm>
            <a:off x="1025337" y="184222"/>
            <a:ext cx="7093323" cy="113643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Calibri"/>
                <a:ea typeface="Calibri"/>
                <a:cs typeface="Calibri"/>
                <a:sym typeface="Calibri"/>
              </a:defRPr>
            </a:lvl9pPr>
          </a:lstStyle>
          <a:p>
            <a:pPr fontAlgn="base"/>
            <a:r>
              <a:rPr lang="en-US" sz="2800" b="1" dirty="0">
                <a:solidFill>
                  <a:schemeClr val="bg1"/>
                </a:solidFill>
                <a:latin typeface="Aptos" panose="020B0004020202020204" pitchFamily="34" charset="0"/>
              </a:rPr>
              <a:t>Public Service Law Article 8</a:t>
            </a:r>
          </a:p>
          <a:p>
            <a:pPr fontAlgn="base"/>
            <a:r>
              <a:rPr lang="en-US" sz="2800" b="1" dirty="0">
                <a:solidFill>
                  <a:schemeClr val="bg1"/>
                </a:solidFill>
                <a:latin typeface="Aptos" panose="020B0004020202020204" pitchFamily="34" charset="0"/>
              </a:rPr>
              <a:t>Office of Renewable Energy Siting</a:t>
            </a:r>
          </a:p>
          <a:p>
            <a:pPr algn="l" fontAlgn="base"/>
            <a:endParaRPr lang="en-US" sz="2800" b="1" i="0" dirty="0">
              <a:solidFill>
                <a:schemeClr val="bg1"/>
              </a:solidFill>
              <a:effectLst/>
              <a:latin typeface="Calibri" panose="020F0502020204030204" pitchFamily="34" charset="0"/>
            </a:endParaRPr>
          </a:p>
        </p:txBody>
      </p:sp>
      <p:sp>
        <p:nvSpPr>
          <p:cNvPr id="2" name="TextBox 1">
            <a:extLst>
              <a:ext uri="{FF2B5EF4-FFF2-40B4-BE49-F238E27FC236}">
                <a16:creationId xmlns:a16="http://schemas.microsoft.com/office/drawing/2014/main" id="{9C59ACD1-E281-8C2E-2243-87A1C6773867}"/>
              </a:ext>
            </a:extLst>
          </p:cNvPr>
          <p:cNvSpPr txBox="1"/>
          <p:nvPr/>
        </p:nvSpPr>
        <p:spPr>
          <a:xfrm>
            <a:off x="748048" y="1626627"/>
            <a:ext cx="6915150" cy="1036887"/>
          </a:xfrm>
          <a:prstGeom prst="rect">
            <a:avLst/>
          </a:prstGeom>
          <a:noFill/>
        </p:spPr>
        <p:txBody>
          <a:bodyPr wrap="square" rtlCol="0">
            <a:spAutoFit/>
          </a:bodyPr>
          <a:lstStyle/>
          <a:p>
            <a:pPr>
              <a:lnSpc>
                <a:spcPct val="107000"/>
              </a:lnSpc>
              <a:spcAft>
                <a:spcPts val="600"/>
              </a:spcAft>
            </a:pPr>
            <a:r>
              <a:rPr lang="en-US" sz="1800" b="1" dirty="0">
                <a:solidFill>
                  <a:schemeClr val="bg1"/>
                </a:solidFill>
                <a:latin typeface="Aptos" panose="020B0004020202020204" pitchFamily="34" charset="0"/>
              </a:rPr>
              <a:t>Projects 25 MW or larger go through a review process overseen by the Office of Renewable Energy Siting (ORES)</a:t>
            </a:r>
          </a:p>
          <a:p>
            <a:pPr>
              <a:lnSpc>
                <a:spcPct val="107000"/>
              </a:lnSpc>
              <a:spcAft>
                <a:spcPts val="600"/>
              </a:spcAft>
            </a:pPr>
            <a:endParaRPr lang="en-US" sz="1800" b="1" dirty="0">
              <a:solidFill>
                <a:schemeClr val="bg1"/>
              </a:solidFill>
              <a:latin typeface="+mj-lt"/>
            </a:endParaRPr>
          </a:p>
        </p:txBody>
      </p:sp>
      <p:sp>
        <p:nvSpPr>
          <p:cNvPr id="3" name="TextBox 2">
            <a:extLst>
              <a:ext uri="{FF2B5EF4-FFF2-40B4-BE49-F238E27FC236}">
                <a16:creationId xmlns:a16="http://schemas.microsoft.com/office/drawing/2014/main" id="{6F018751-5089-7F94-1032-26DB5109EE60}"/>
              </a:ext>
            </a:extLst>
          </p:cNvPr>
          <p:cNvSpPr txBox="1"/>
          <p:nvPr/>
        </p:nvSpPr>
        <p:spPr>
          <a:xfrm>
            <a:off x="748048" y="3204141"/>
            <a:ext cx="8143856" cy="646331"/>
          </a:xfrm>
          <a:prstGeom prst="rect">
            <a:avLst/>
          </a:prstGeom>
          <a:noFill/>
        </p:spPr>
        <p:txBody>
          <a:bodyPr wrap="square">
            <a:spAutoFit/>
          </a:bodyPr>
          <a:lstStyle/>
          <a:p>
            <a:r>
              <a:rPr lang="en-US" sz="1800" b="1" dirty="0">
                <a:solidFill>
                  <a:srgbClr val="FFC000"/>
                </a:solidFill>
                <a:latin typeface="Aptos" panose="020B0004020202020204" pitchFamily="34" charset="0"/>
              </a:rPr>
              <a:t>Local laws are taken into consideration, but requirements </a:t>
            </a:r>
            <a:r>
              <a:rPr lang="en-US" sz="1800" b="1" u="sng" dirty="0">
                <a:solidFill>
                  <a:srgbClr val="FFC000"/>
                </a:solidFill>
                <a:latin typeface="Aptos" panose="020B0004020202020204" pitchFamily="34" charset="0"/>
              </a:rPr>
              <a:t>can be waived </a:t>
            </a:r>
            <a:r>
              <a:rPr lang="en-US" sz="1800" b="1" dirty="0">
                <a:solidFill>
                  <a:srgbClr val="FFC000"/>
                </a:solidFill>
                <a:latin typeface="Aptos" panose="020B0004020202020204" pitchFamily="34" charset="0"/>
              </a:rPr>
              <a:t>if found to be unreasonably burdensome to the project</a:t>
            </a:r>
          </a:p>
        </p:txBody>
      </p:sp>
      <p:sp>
        <p:nvSpPr>
          <p:cNvPr id="4" name="Slide Number Placeholder 3">
            <a:extLst>
              <a:ext uri="{FF2B5EF4-FFF2-40B4-BE49-F238E27FC236}">
                <a16:creationId xmlns:a16="http://schemas.microsoft.com/office/drawing/2014/main" id="{1FF0D226-43E0-0CA9-E06B-E3BC9AB09F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400174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p28">
            <a:extLst>
              <a:ext uri="{FF2B5EF4-FFF2-40B4-BE49-F238E27FC236}">
                <a16:creationId xmlns:a16="http://schemas.microsoft.com/office/drawing/2014/main" id="{ACD39230-41FC-51A0-758E-C914FFC5BB1F}"/>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F1500E09-20C3-FF99-6F3D-7D8F54B32E00}"/>
              </a:ext>
            </a:extLst>
          </p:cNvPr>
          <p:cNvSpPr txBox="1"/>
          <p:nvPr/>
        </p:nvSpPr>
        <p:spPr>
          <a:xfrm>
            <a:off x="746664" y="225606"/>
            <a:ext cx="7650669"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Examples of Zoning Waivers Granted by ORES</a:t>
            </a:r>
          </a:p>
        </p:txBody>
      </p:sp>
      <p:sp>
        <p:nvSpPr>
          <p:cNvPr id="3" name="TextBox 2">
            <a:extLst>
              <a:ext uri="{FF2B5EF4-FFF2-40B4-BE49-F238E27FC236}">
                <a16:creationId xmlns:a16="http://schemas.microsoft.com/office/drawing/2014/main" id="{0A1EEF3E-0E72-587C-C82A-ED65C6061B80}"/>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2F85A4A4-2FCE-017A-76A5-0005B7AF074B}"/>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7" name="TextBox 6">
            <a:extLst>
              <a:ext uri="{FF2B5EF4-FFF2-40B4-BE49-F238E27FC236}">
                <a16:creationId xmlns:a16="http://schemas.microsoft.com/office/drawing/2014/main" id="{88E7DA2D-7827-B09E-3344-B2BEDADA16B4}"/>
              </a:ext>
            </a:extLst>
          </p:cNvPr>
          <p:cNvSpPr txBox="1"/>
          <p:nvPr/>
        </p:nvSpPr>
        <p:spPr>
          <a:xfrm>
            <a:off x="924988" y="1182160"/>
            <a:ext cx="7556612" cy="3570208"/>
          </a:xfrm>
          <a:prstGeom prst="rect">
            <a:avLst/>
          </a:prstGeom>
          <a:noFill/>
        </p:spPr>
        <p:txBody>
          <a:bodyPr wrap="square" rtlCol="0">
            <a:spAutoFit/>
          </a:bodyPr>
          <a:lstStyle/>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Decommissioning bonds that have an annual inflation escalator built in</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Some noise limits</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Some requirements for permeable access roads (i.e. no pavement)</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b="1" kern="100" dirty="0">
                <a:solidFill>
                  <a:srgbClr val="FFC000"/>
                </a:solidFill>
                <a:effectLst/>
                <a:latin typeface="Aptos" panose="020B0004020202020204" pitchFamily="34" charset="0"/>
                <a:ea typeface="Calibri" panose="020F0502020204030204" pitchFamily="34" charset="0"/>
                <a:cs typeface="Times New Roman" panose="02020603050405020304" pitchFamily="18" charset="0"/>
              </a:rPr>
              <a:t>Prohibition of siting on any amount of prime farmland</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Requirements that components below 4 feet be removed</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Large setbacks from wetlands</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500-foot setbacks from property lines</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40% maximum lot coverage</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15% of lot maximum vegetation clearing</a:t>
            </a:r>
          </a:p>
        </p:txBody>
      </p:sp>
      <p:sp>
        <p:nvSpPr>
          <p:cNvPr id="4" name="Slide Number Placeholder 3">
            <a:extLst>
              <a:ext uri="{FF2B5EF4-FFF2-40B4-BE49-F238E27FC236}">
                <a16:creationId xmlns:a16="http://schemas.microsoft.com/office/drawing/2014/main" id="{B3EC1DAC-07CD-9B0A-ECF6-0B0133E61E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990776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5758-AFED-6765-6F7A-C7260E105558}"/>
            </a:ext>
          </a:extLst>
        </p:cNvPr>
        <p:cNvGrpSpPr/>
        <p:nvPr/>
      </p:nvGrpSpPr>
      <p:grpSpPr>
        <a:xfrm>
          <a:off x="0" y="0"/>
          <a:ext cx="0" cy="0"/>
          <a:chOff x="0" y="0"/>
          <a:chExt cx="0" cy="0"/>
        </a:xfrm>
      </p:grpSpPr>
      <p:sp>
        <p:nvSpPr>
          <p:cNvPr id="5" name="Google Shape;144;p28">
            <a:extLst>
              <a:ext uri="{FF2B5EF4-FFF2-40B4-BE49-F238E27FC236}">
                <a16:creationId xmlns:a16="http://schemas.microsoft.com/office/drawing/2014/main" id="{2A4CD89F-2596-EAA5-F7F6-CE56D00E8E21}"/>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0A214829-DFC0-CFF3-49AF-05373D40856B}"/>
              </a:ext>
            </a:extLst>
          </p:cNvPr>
          <p:cNvSpPr txBox="1"/>
          <p:nvPr/>
        </p:nvSpPr>
        <p:spPr>
          <a:xfrm>
            <a:off x="809707" y="225606"/>
            <a:ext cx="7524581"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Other Policies/Initiatives to Preserve Ag Land</a:t>
            </a:r>
          </a:p>
        </p:txBody>
      </p:sp>
      <p:sp>
        <p:nvSpPr>
          <p:cNvPr id="3" name="TextBox 2">
            <a:extLst>
              <a:ext uri="{FF2B5EF4-FFF2-40B4-BE49-F238E27FC236}">
                <a16:creationId xmlns:a16="http://schemas.microsoft.com/office/drawing/2014/main" id="{4295C783-B4D0-BF9D-3E1E-4A90B2AF221B}"/>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BA789A4F-2D56-EE83-0835-111958B90B16}"/>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6D354CC4-C7C4-928B-B02A-E6CE74AD6F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6" name="TextBox 5">
            <a:extLst>
              <a:ext uri="{FF2B5EF4-FFF2-40B4-BE49-F238E27FC236}">
                <a16:creationId xmlns:a16="http://schemas.microsoft.com/office/drawing/2014/main" id="{E5D7E7F1-7C2C-A35C-7182-8E17CB765670}"/>
              </a:ext>
            </a:extLst>
          </p:cNvPr>
          <p:cNvSpPr txBox="1"/>
          <p:nvPr/>
        </p:nvSpPr>
        <p:spPr>
          <a:xfrm>
            <a:off x="1370820" y="1237129"/>
            <a:ext cx="6402357" cy="3693319"/>
          </a:xfrm>
          <a:prstGeom prst="rect">
            <a:avLst/>
          </a:prstGeom>
          <a:noFill/>
        </p:spPr>
        <p:txBody>
          <a:bodyPr wrap="square" rtlCol="0">
            <a:spAutoFit/>
          </a:bodyPr>
          <a:lstStyle/>
          <a:p>
            <a:r>
              <a:rPr lang="en-US" sz="1800" b="1" dirty="0">
                <a:solidFill>
                  <a:srgbClr val="FFC000"/>
                </a:solidFill>
                <a:latin typeface="Aptos" panose="020B0004020202020204" pitchFamily="34" charset="0"/>
              </a:rPr>
              <a:t>Smart Solar Siting Scorecard </a:t>
            </a:r>
            <a:r>
              <a:rPr lang="en-US" sz="1800" dirty="0">
                <a:solidFill>
                  <a:srgbClr val="FFC000"/>
                </a:solidFill>
                <a:latin typeface="Aptos" panose="020B0004020202020204" pitchFamily="34" charset="0"/>
              </a:rPr>
              <a:t>– used to evaluate utility scale projects for avoidance and mitigation of ag and forest land</a:t>
            </a:r>
          </a:p>
          <a:p>
            <a:endParaRPr lang="en-US" sz="1800" dirty="0">
              <a:solidFill>
                <a:srgbClr val="FFC000"/>
              </a:solidFill>
              <a:latin typeface="Aptos" panose="020B0004020202020204" pitchFamily="34" charset="0"/>
            </a:endParaRPr>
          </a:p>
          <a:p>
            <a:endParaRPr lang="en-US" sz="1800"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Lewis County IDA PILOT structure: </a:t>
            </a:r>
          </a:p>
          <a:p>
            <a:r>
              <a:rPr lang="en-US" sz="1800" dirty="0">
                <a:solidFill>
                  <a:srgbClr val="FFC000"/>
                </a:solidFill>
                <a:latin typeface="Aptos" panose="020B0004020202020204" pitchFamily="34" charset="0"/>
              </a:rPr>
              <a:t>• Incentivizing solar development on land that is not active           	farmland.  </a:t>
            </a:r>
          </a:p>
          <a:p>
            <a:r>
              <a:rPr lang="en-US" sz="1800" dirty="0">
                <a:solidFill>
                  <a:srgbClr val="FFC000"/>
                </a:solidFill>
                <a:latin typeface="Aptos" panose="020B0004020202020204" pitchFamily="34" charset="0"/>
              </a:rPr>
              <a:t>• In cases where solar is proposed on active farmland, 	incentivizing the development on land which is not 	“prime” farmland, or “Prime – If drained” farmland. </a:t>
            </a:r>
          </a:p>
          <a:p>
            <a:endParaRPr lang="en-US" sz="1800" dirty="0">
              <a:solidFill>
                <a:srgbClr val="FFC000"/>
              </a:solidFill>
              <a:latin typeface="Aptos" panose="020B0004020202020204" pitchFamily="34" charset="0"/>
            </a:endParaRPr>
          </a:p>
          <a:p>
            <a:endParaRPr lang="en-US" sz="1800" dirty="0">
              <a:solidFill>
                <a:srgbClr val="FFC000"/>
              </a:solidFill>
              <a:latin typeface="Aptos" panose="020B0004020202020204" pitchFamily="34" charset="0"/>
            </a:endParaRPr>
          </a:p>
          <a:p>
            <a:r>
              <a:rPr lang="en-US" sz="1800" b="1" dirty="0">
                <a:solidFill>
                  <a:srgbClr val="FFC000"/>
                </a:solidFill>
                <a:latin typeface="Aptos" panose="020B0004020202020204" pitchFamily="34" charset="0"/>
              </a:rPr>
              <a:t>BUILD READY PROGRAM</a:t>
            </a:r>
          </a:p>
        </p:txBody>
      </p:sp>
    </p:spTree>
    <p:extLst>
      <p:ext uri="{BB962C8B-B14F-4D97-AF65-F5344CB8AC3E}">
        <p14:creationId xmlns:p14="http://schemas.microsoft.com/office/powerpoint/2010/main" val="1814371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F7332-927A-AEEE-8237-E194EDFF64ED}"/>
            </a:ext>
          </a:extLst>
        </p:cNvPr>
        <p:cNvGrpSpPr/>
        <p:nvPr/>
      </p:nvGrpSpPr>
      <p:grpSpPr>
        <a:xfrm>
          <a:off x="0" y="0"/>
          <a:ext cx="0" cy="0"/>
          <a:chOff x="0" y="0"/>
          <a:chExt cx="0" cy="0"/>
        </a:xfrm>
      </p:grpSpPr>
      <p:sp>
        <p:nvSpPr>
          <p:cNvPr id="5" name="Google Shape;144;p28">
            <a:extLst>
              <a:ext uri="{FF2B5EF4-FFF2-40B4-BE49-F238E27FC236}">
                <a16:creationId xmlns:a16="http://schemas.microsoft.com/office/drawing/2014/main" id="{D2092253-9669-706F-EEFC-C22A76B91FC3}"/>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59CF003C-0019-3B97-1BC6-2ADB5740D29B}"/>
              </a:ext>
            </a:extLst>
          </p:cNvPr>
          <p:cNvSpPr txBox="1"/>
          <p:nvPr/>
        </p:nvSpPr>
        <p:spPr>
          <a:xfrm>
            <a:off x="1967947" y="225606"/>
            <a:ext cx="5208101"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NYSERDA Build Ready Program</a:t>
            </a:r>
          </a:p>
        </p:txBody>
      </p:sp>
      <p:sp>
        <p:nvSpPr>
          <p:cNvPr id="3" name="TextBox 2">
            <a:extLst>
              <a:ext uri="{FF2B5EF4-FFF2-40B4-BE49-F238E27FC236}">
                <a16:creationId xmlns:a16="http://schemas.microsoft.com/office/drawing/2014/main" id="{B07DA82A-FB68-FA1C-6BC3-B62B96E96DC0}"/>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3CB692F7-8DFC-D8AD-3953-63F9CC720F8E}"/>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8C7D2961-2F82-0119-F6DE-E2B9E46E17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6" name="TextBox 5">
            <a:extLst>
              <a:ext uri="{FF2B5EF4-FFF2-40B4-BE49-F238E27FC236}">
                <a16:creationId xmlns:a16="http://schemas.microsoft.com/office/drawing/2014/main" id="{06F65FD0-E29C-D6F4-3ED7-AECCF099B3C7}"/>
              </a:ext>
            </a:extLst>
          </p:cNvPr>
          <p:cNvSpPr txBox="1"/>
          <p:nvPr/>
        </p:nvSpPr>
        <p:spPr>
          <a:xfrm>
            <a:off x="1370818" y="1659602"/>
            <a:ext cx="6402357" cy="2246769"/>
          </a:xfrm>
          <a:prstGeom prst="rect">
            <a:avLst/>
          </a:prstGeom>
          <a:noFill/>
        </p:spPr>
        <p:txBody>
          <a:bodyPr wrap="square" rtlCol="0">
            <a:spAutoFit/>
          </a:bodyPr>
          <a:lstStyle/>
          <a:p>
            <a:r>
              <a:rPr lang="en-US" b="1" dirty="0">
                <a:solidFill>
                  <a:srgbClr val="FFC000"/>
                </a:solidFill>
                <a:latin typeface="Aptos" panose="020B0004020202020204" pitchFamily="34" charset="0"/>
              </a:rPr>
              <a:t>Sites typically 50+ acres located in areas where the existing electrical grid has capacity for a new project.</a:t>
            </a:r>
          </a:p>
          <a:p>
            <a:endParaRPr lang="en-US" b="1" dirty="0">
              <a:solidFill>
                <a:srgbClr val="FFC000"/>
              </a:solidFill>
              <a:latin typeface="Aptos" panose="020B0004020202020204" pitchFamily="34" charset="0"/>
            </a:endParaRPr>
          </a:p>
          <a:p>
            <a:r>
              <a:rPr lang="en-US" b="1" dirty="0">
                <a:solidFill>
                  <a:srgbClr val="FFC000"/>
                </a:solidFill>
                <a:latin typeface="Aptos" panose="020B0004020202020204" pitchFamily="34" charset="0"/>
              </a:rPr>
              <a:t>Build-Ready gives priority to: </a:t>
            </a:r>
          </a:p>
          <a:p>
            <a:r>
              <a:rPr lang="en-US" b="1" dirty="0">
                <a:solidFill>
                  <a:srgbClr val="FFC000"/>
                </a:solidFill>
                <a:latin typeface="Aptos" panose="020B0004020202020204" pitchFamily="34" charset="0"/>
              </a:rPr>
              <a:t>■ Former industrial or commercial sites </a:t>
            </a:r>
          </a:p>
          <a:p>
            <a:r>
              <a:rPr lang="en-US" b="1" dirty="0">
                <a:solidFill>
                  <a:srgbClr val="FFC000"/>
                </a:solidFill>
                <a:latin typeface="Aptos" panose="020B0004020202020204" pitchFamily="34" charset="0"/>
              </a:rPr>
              <a:t>■ Closed landfills </a:t>
            </a:r>
          </a:p>
          <a:p>
            <a:r>
              <a:rPr lang="en-US" b="1" dirty="0">
                <a:solidFill>
                  <a:srgbClr val="FFC000"/>
                </a:solidFill>
                <a:latin typeface="Aptos" panose="020B0004020202020204" pitchFamily="34" charset="0"/>
              </a:rPr>
              <a:t>■ Brownfield sites </a:t>
            </a:r>
          </a:p>
          <a:p>
            <a:r>
              <a:rPr lang="en-US" b="1" dirty="0">
                <a:solidFill>
                  <a:srgbClr val="FFC000"/>
                </a:solidFill>
                <a:latin typeface="Aptos" panose="020B0004020202020204" pitchFamily="34" charset="0"/>
              </a:rPr>
              <a:t>■ Dormant electric generating sites </a:t>
            </a:r>
          </a:p>
          <a:p>
            <a:r>
              <a:rPr lang="en-US" b="1" dirty="0">
                <a:solidFill>
                  <a:srgbClr val="FFC000"/>
                </a:solidFill>
                <a:latin typeface="Aptos" panose="020B0004020202020204" pitchFamily="34" charset="0"/>
              </a:rPr>
              <a:t>■ Underutilized, abandoned, and vacant sites </a:t>
            </a:r>
          </a:p>
          <a:p>
            <a:r>
              <a:rPr lang="en-US" b="1" dirty="0">
                <a:solidFill>
                  <a:srgbClr val="FFC000"/>
                </a:solidFill>
                <a:latin typeface="Aptos" panose="020B0004020202020204" pitchFamily="34" charset="0"/>
              </a:rPr>
              <a:t>■ Other previously developed sites</a:t>
            </a:r>
          </a:p>
        </p:txBody>
      </p:sp>
    </p:spTree>
    <p:extLst>
      <p:ext uri="{BB962C8B-B14F-4D97-AF65-F5344CB8AC3E}">
        <p14:creationId xmlns:p14="http://schemas.microsoft.com/office/powerpoint/2010/main" val="2665329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09C03-5575-F17C-D6A6-F1AED7994845}"/>
            </a:ext>
          </a:extLst>
        </p:cNvPr>
        <p:cNvGrpSpPr/>
        <p:nvPr/>
      </p:nvGrpSpPr>
      <p:grpSpPr>
        <a:xfrm>
          <a:off x="0" y="0"/>
          <a:ext cx="0" cy="0"/>
          <a:chOff x="0" y="0"/>
          <a:chExt cx="0" cy="0"/>
        </a:xfrm>
      </p:grpSpPr>
      <p:sp>
        <p:nvSpPr>
          <p:cNvPr id="5" name="Google Shape;144;p28">
            <a:extLst>
              <a:ext uri="{FF2B5EF4-FFF2-40B4-BE49-F238E27FC236}">
                <a16:creationId xmlns:a16="http://schemas.microsoft.com/office/drawing/2014/main" id="{1E3222BC-93FA-CFD5-CADD-C1F5470822A3}"/>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8846514D-5B20-8C19-16D3-6D86A3D4A71F}"/>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CF1DB519-D289-FBD2-FB81-53EA519D39C4}"/>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C82CC289-341E-014F-B064-7E8E9FF907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8" name="Picture 7">
            <a:extLst>
              <a:ext uri="{FF2B5EF4-FFF2-40B4-BE49-F238E27FC236}">
                <a16:creationId xmlns:a16="http://schemas.microsoft.com/office/drawing/2014/main" id="{0127A7F4-52E9-AF6A-C4EE-78536F53F2FB}"/>
              </a:ext>
            </a:extLst>
          </p:cNvPr>
          <p:cNvPicPr>
            <a:picLocks noChangeAspect="1"/>
          </p:cNvPicPr>
          <p:nvPr/>
        </p:nvPicPr>
        <p:blipFill>
          <a:blip r:embed="rId3"/>
          <a:stretch>
            <a:fillRect/>
          </a:stretch>
        </p:blipFill>
        <p:spPr>
          <a:xfrm>
            <a:off x="2293023" y="0"/>
            <a:ext cx="4557953" cy="5143500"/>
          </a:xfrm>
          <a:prstGeom prst="rect">
            <a:avLst/>
          </a:prstGeom>
        </p:spPr>
      </p:pic>
    </p:spTree>
    <p:extLst>
      <p:ext uri="{BB962C8B-B14F-4D97-AF65-F5344CB8AC3E}">
        <p14:creationId xmlns:p14="http://schemas.microsoft.com/office/powerpoint/2010/main" val="1139874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AE9F-DB1A-97FB-A733-A30DB94D5657}"/>
            </a:ext>
          </a:extLst>
        </p:cNvPr>
        <p:cNvGrpSpPr/>
        <p:nvPr/>
      </p:nvGrpSpPr>
      <p:grpSpPr>
        <a:xfrm>
          <a:off x="0" y="0"/>
          <a:ext cx="0" cy="0"/>
          <a:chOff x="0" y="0"/>
          <a:chExt cx="0" cy="0"/>
        </a:xfrm>
      </p:grpSpPr>
      <p:sp>
        <p:nvSpPr>
          <p:cNvPr id="5" name="Google Shape;144;p28">
            <a:extLst>
              <a:ext uri="{FF2B5EF4-FFF2-40B4-BE49-F238E27FC236}">
                <a16:creationId xmlns:a16="http://schemas.microsoft.com/office/drawing/2014/main" id="{99689595-2802-0A2E-0CA3-D634418960C1}"/>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0C37BFD2-CE08-6AD6-EDB0-A4EEB5084792}"/>
              </a:ext>
            </a:extLst>
          </p:cNvPr>
          <p:cNvSpPr txBox="1"/>
          <p:nvPr/>
        </p:nvSpPr>
        <p:spPr>
          <a:xfrm>
            <a:off x="3500749" y="296770"/>
            <a:ext cx="2142499"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Agrivoltaics</a:t>
            </a:r>
          </a:p>
        </p:txBody>
      </p:sp>
      <p:sp>
        <p:nvSpPr>
          <p:cNvPr id="3" name="TextBox 2">
            <a:extLst>
              <a:ext uri="{FF2B5EF4-FFF2-40B4-BE49-F238E27FC236}">
                <a16:creationId xmlns:a16="http://schemas.microsoft.com/office/drawing/2014/main" id="{BB0399DB-93DB-EEA9-ECBF-D9C9EEA5F973}"/>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0D334754-5CAB-CFBB-7743-3EEAF07551F2}"/>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2C6D2FE2-5723-11A7-C8CA-185FAA1ECE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TextBox 5">
            <a:extLst>
              <a:ext uri="{FF2B5EF4-FFF2-40B4-BE49-F238E27FC236}">
                <a16:creationId xmlns:a16="http://schemas.microsoft.com/office/drawing/2014/main" id="{F11AB601-F61A-64AA-17CE-BD2313C52802}"/>
              </a:ext>
            </a:extLst>
          </p:cNvPr>
          <p:cNvSpPr txBox="1"/>
          <p:nvPr/>
        </p:nvSpPr>
        <p:spPr>
          <a:xfrm>
            <a:off x="284206" y="1182160"/>
            <a:ext cx="3608172" cy="3547381"/>
          </a:xfrm>
          <a:prstGeom prst="rect">
            <a:avLst/>
          </a:prstGeom>
          <a:noFill/>
        </p:spPr>
        <p:txBody>
          <a:bodyPr wrap="square" rtlCol="0">
            <a:spAutoFit/>
          </a:bodyPr>
          <a:lstStyle/>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latin typeface="Aptos" panose="020B0004020202020204" pitchFamily="34" charset="0"/>
                <a:ea typeface="Calibri" panose="020F0502020204030204" pitchFamily="34" charset="0"/>
                <a:cs typeface="Times New Roman" panose="02020603050405020304" pitchFamily="18" charset="0"/>
              </a:rPr>
              <a:t>Tug Hill Commission and American Farmland Trust did four roundtables and a wrap up presentation earlier this year</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Still in its infancy</a:t>
            </a:r>
          </a:p>
          <a:p>
            <a:pPr marL="285750" marR="0" indent="-285750">
              <a:lnSpc>
                <a:spcPct val="107000"/>
              </a:lnSpc>
              <a:spcBef>
                <a:spcPts val="0"/>
              </a:spcBef>
              <a:spcAft>
                <a:spcPts val="800"/>
              </a:spcAft>
              <a:buClr>
                <a:schemeClr val="bg1"/>
              </a:buClr>
              <a:buFont typeface="Arial" panose="020B0604020202020204" pitchFamily="34" charset="0"/>
              <a:buChar char="•"/>
            </a:pPr>
            <a:r>
              <a:rPr lang="en-US" sz="1800" kern="100" dirty="0">
                <a:solidFill>
                  <a:schemeClr val="bg1"/>
                </a:solidFill>
                <a:latin typeface="Aptos" panose="020B0004020202020204" pitchFamily="34" charset="0"/>
                <a:ea typeface="Calibri" panose="020F0502020204030204" pitchFamily="34" charset="0"/>
                <a:cs typeface="Times New Roman" panose="02020603050405020304" pitchFamily="18" charset="0"/>
              </a:rPr>
              <a:t>Local example – ClearPath Energy in New Bremen, 50 acres, 4.5 MW, allows haying for beef cattle operation; 64 foot spacing, 8 feet to racking, single axis tracker system</a:t>
            </a:r>
            <a:endParaRPr lang="en-US" sz="1800" kern="1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8" name="Picture 7" descr="A group of people standing in a field&#10;&#10;AI-generated content may be incorrect.">
            <a:extLst>
              <a:ext uri="{FF2B5EF4-FFF2-40B4-BE49-F238E27FC236}">
                <a16:creationId xmlns:a16="http://schemas.microsoft.com/office/drawing/2014/main" id="{F4BAFB4E-244B-BF75-7D43-652B898F4F7D}"/>
              </a:ext>
            </a:extLst>
          </p:cNvPr>
          <p:cNvPicPr>
            <a:picLocks noChangeAspect="1"/>
          </p:cNvPicPr>
          <p:nvPr/>
        </p:nvPicPr>
        <p:blipFill>
          <a:blip r:embed="rId3"/>
          <a:stretch>
            <a:fillRect/>
          </a:stretch>
        </p:blipFill>
        <p:spPr>
          <a:xfrm>
            <a:off x="4108592" y="1652464"/>
            <a:ext cx="4889216" cy="2752629"/>
          </a:xfrm>
          <a:prstGeom prst="rect">
            <a:avLst/>
          </a:prstGeom>
        </p:spPr>
      </p:pic>
    </p:spTree>
    <p:extLst>
      <p:ext uri="{BB962C8B-B14F-4D97-AF65-F5344CB8AC3E}">
        <p14:creationId xmlns:p14="http://schemas.microsoft.com/office/powerpoint/2010/main" val="176820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6A059DA8-D353-AA0E-19A2-F90094DE88BC}"/>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20620874-16C3-7E3C-A279-0F39D9D598F9}"/>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646172A3-AF98-3582-73BD-1D33365C45DD}"/>
              </a:ext>
            </a:extLst>
          </p:cNvPr>
          <p:cNvSpPr/>
          <p:nvPr/>
        </p:nvSpPr>
        <p:spPr>
          <a:xfrm>
            <a:off x="-7558" y="1185054"/>
            <a:ext cx="9144000" cy="3958445"/>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7" name="Google Shape;147;p28">
            <a:extLst>
              <a:ext uri="{FF2B5EF4-FFF2-40B4-BE49-F238E27FC236}">
                <a16:creationId xmlns:a16="http://schemas.microsoft.com/office/drawing/2014/main" id="{4463E3CF-331E-1809-3FDD-4A62C7210D1F}"/>
              </a:ext>
            </a:extLst>
          </p:cNvPr>
          <p:cNvSpPr txBox="1">
            <a:spLocks noGrp="1"/>
          </p:cNvSpPr>
          <p:nvPr>
            <p:ph type="title" idx="4294967295"/>
          </p:nvPr>
        </p:nvSpPr>
        <p:spPr>
          <a:xfrm>
            <a:off x="571350" y="19482"/>
            <a:ext cx="6355955" cy="1169342"/>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2800" b="1" dirty="0">
                <a:solidFill>
                  <a:srgbClr val="FFFFFF"/>
                </a:solidFill>
                <a:latin typeface="Aptos" panose="020B0004020202020204" pitchFamily="34" charset="0"/>
              </a:rPr>
              <a:t>Takeaways</a:t>
            </a:r>
            <a:endParaRPr sz="2800" b="1" dirty="0">
              <a:solidFill>
                <a:srgbClr val="FFFFFF"/>
              </a:solidFill>
              <a:latin typeface="Aptos" panose="020B0004020202020204" pitchFamily="34" charset="0"/>
            </a:endParaRPr>
          </a:p>
        </p:txBody>
      </p:sp>
      <p:pic>
        <p:nvPicPr>
          <p:cNvPr id="14" name="Picture 13" descr="A blue and yellow map with white text&#10;&#10;Description automatically generated">
            <a:extLst>
              <a:ext uri="{FF2B5EF4-FFF2-40B4-BE49-F238E27FC236}">
                <a16:creationId xmlns:a16="http://schemas.microsoft.com/office/drawing/2014/main" id="{8D086891-6E32-CA37-A178-0C5274279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419" y="118770"/>
            <a:ext cx="1167388" cy="876047"/>
          </a:xfrm>
          <a:prstGeom prst="rect">
            <a:avLst/>
          </a:prstGeom>
          <a:solidFill>
            <a:schemeClr val="bg1"/>
          </a:solidFill>
        </p:spPr>
      </p:pic>
      <p:sp>
        <p:nvSpPr>
          <p:cNvPr id="4" name="TextBox 3">
            <a:extLst>
              <a:ext uri="{FF2B5EF4-FFF2-40B4-BE49-F238E27FC236}">
                <a16:creationId xmlns:a16="http://schemas.microsoft.com/office/drawing/2014/main" id="{873B3180-4ADF-0D74-E64E-65D021207068}"/>
              </a:ext>
            </a:extLst>
          </p:cNvPr>
          <p:cNvSpPr txBox="1"/>
          <p:nvPr/>
        </p:nvSpPr>
        <p:spPr>
          <a:xfrm>
            <a:off x="152503" y="1610936"/>
            <a:ext cx="8823877" cy="3795911"/>
          </a:xfrm>
          <a:prstGeom prst="rect">
            <a:avLst/>
          </a:prstGeom>
          <a:noFill/>
        </p:spPr>
        <p:txBody>
          <a:bodyPr wrap="square" rtlCol="0">
            <a:spAutoFit/>
          </a:bodyPr>
          <a:lstStyle/>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Demand for electricity is increasing </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State policy is creating demand for cleaner energy sources</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The four county Tug Hill region already has hydro, wind, solar, and nuclear (Oswego)</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Expect more projects to be proposed – i.e. Hydrostor, Sugar Maple Solar, etc.</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Another large nuclear is likely to be sited soon </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New technologies may come into play (small modular reactors, hydrogen-powered generators, etc.)</a:t>
            </a:r>
          </a:p>
          <a:p>
            <a:pPr marL="285750" indent="-285750">
              <a:spcAft>
                <a:spcPts val="675"/>
              </a:spcAft>
              <a:buClr>
                <a:schemeClr val="bg1"/>
              </a:buClr>
              <a:buFont typeface="Arial" panose="020B0604020202020204" pitchFamily="34" charset="0"/>
              <a:buChar char="•"/>
            </a:pPr>
            <a:r>
              <a:rPr lang="en-US" sz="1800" dirty="0">
                <a:solidFill>
                  <a:schemeClr val="bg1"/>
                </a:solidFill>
                <a:latin typeface="Aptos" panose="020B0004020202020204" pitchFamily="34" charset="0"/>
              </a:rPr>
              <a:t>Changing federal landscape may affect some clean energy projects, at least in the short term</a:t>
            </a:r>
          </a:p>
          <a:p>
            <a:pPr marL="285750" indent="-285750">
              <a:spcAft>
                <a:spcPts val="675"/>
              </a:spcAft>
              <a:buClr>
                <a:schemeClr val="bg1"/>
              </a:buClr>
              <a:buFont typeface="Arial" panose="020B0604020202020204" pitchFamily="34" charset="0"/>
              <a:buChar char="•"/>
            </a:pPr>
            <a:endParaRPr lang="en-US" sz="1600" b="1" dirty="0">
              <a:solidFill>
                <a:schemeClr val="bg1"/>
              </a:solidFill>
              <a:latin typeface="Aptos" panose="020B0004020202020204" pitchFamily="34" charset="0"/>
            </a:endParaRPr>
          </a:p>
          <a:p>
            <a:pPr marL="285750" indent="-285750">
              <a:spcAft>
                <a:spcPts val="675"/>
              </a:spcAft>
              <a:buClr>
                <a:schemeClr val="bg1"/>
              </a:buClr>
              <a:buFont typeface="Arial" panose="020B0604020202020204" pitchFamily="34" charset="0"/>
              <a:buChar char="•"/>
            </a:pPr>
            <a:endParaRPr lang="en-US" sz="1600" b="1" dirty="0">
              <a:solidFill>
                <a:schemeClr val="bg1"/>
              </a:solidFill>
              <a:latin typeface="Aptos" panose="020B0004020202020204" pitchFamily="34" charset="0"/>
            </a:endParaRPr>
          </a:p>
        </p:txBody>
      </p:sp>
      <p:cxnSp>
        <p:nvCxnSpPr>
          <p:cNvPr id="3" name="Straight Connector 2">
            <a:extLst>
              <a:ext uri="{FF2B5EF4-FFF2-40B4-BE49-F238E27FC236}">
                <a16:creationId xmlns:a16="http://schemas.microsoft.com/office/drawing/2014/main" id="{BC631B4C-D272-8A65-1E58-A8ED0B631CCF}"/>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24720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474B0-B3EC-62A8-164A-BAC216FE6B04}"/>
            </a:ext>
          </a:extLst>
        </p:cNvPr>
        <p:cNvGrpSpPr/>
        <p:nvPr/>
      </p:nvGrpSpPr>
      <p:grpSpPr>
        <a:xfrm>
          <a:off x="0" y="0"/>
          <a:ext cx="0" cy="0"/>
          <a:chOff x="0" y="0"/>
          <a:chExt cx="0" cy="0"/>
        </a:xfrm>
      </p:grpSpPr>
      <p:sp>
        <p:nvSpPr>
          <p:cNvPr id="5" name="Google Shape;144;p28">
            <a:extLst>
              <a:ext uri="{FF2B5EF4-FFF2-40B4-BE49-F238E27FC236}">
                <a16:creationId xmlns:a16="http://schemas.microsoft.com/office/drawing/2014/main" id="{8A3A856E-AA67-7008-9991-1DBB42488AB1}"/>
              </a:ext>
            </a:extLst>
          </p:cNvPr>
          <p:cNvSpPr/>
          <p:nvPr/>
        </p:nvSpPr>
        <p:spPr>
          <a:xfrm>
            <a:off x="0" y="0"/>
            <a:ext cx="9144000" cy="5143500"/>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9" name="TextBox 8">
            <a:extLst>
              <a:ext uri="{FF2B5EF4-FFF2-40B4-BE49-F238E27FC236}">
                <a16:creationId xmlns:a16="http://schemas.microsoft.com/office/drawing/2014/main" id="{474A2913-F6E2-1687-3DC9-F06BA146001D}"/>
              </a:ext>
            </a:extLst>
          </p:cNvPr>
          <p:cNvSpPr txBox="1"/>
          <p:nvPr/>
        </p:nvSpPr>
        <p:spPr>
          <a:xfrm>
            <a:off x="1314806" y="225606"/>
            <a:ext cx="6514386" cy="523220"/>
          </a:xfrm>
          <a:prstGeom prst="rect">
            <a:avLst/>
          </a:prstGeom>
          <a:noFill/>
        </p:spPr>
        <p:txBody>
          <a:bodyPr wrap="square" rtlCol="0">
            <a:spAutoFit/>
          </a:bodyPr>
          <a:lstStyle/>
          <a:p>
            <a:r>
              <a:rPr lang="en-US" sz="2800" b="1" dirty="0">
                <a:solidFill>
                  <a:schemeClr val="bg1"/>
                </a:solidFill>
                <a:latin typeface="Aptos" panose="020B0004020202020204" pitchFamily="34" charset="0"/>
                <a:cs typeface="Calibri" panose="020F0502020204030204" pitchFamily="34" charset="0"/>
              </a:rPr>
              <a:t>Battery Energy Storage Systems (BESS)</a:t>
            </a:r>
          </a:p>
        </p:txBody>
      </p:sp>
      <p:sp>
        <p:nvSpPr>
          <p:cNvPr id="3" name="TextBox 2">
            <a:extLst>
              <a:ext uri="{FF2B5EF4-FFF2-40B4-BE49-F238E27FC236}">
                <a16:creationId xmlns:a16="http://schemas.microsoft.com/office/drawing/2014/main" id="{C520D0A4-D8CC-F79A-067E-254C2D6F1750}"/>
              </a:ext>
            </a:extLst>
          </p:cNvPr>
          <p:cNvSpPr txBox="1"/>
          <p:nvPr/>
        </p:nvSpPr>
        <p:spPr>
          <a:xfrm>
            <a:off x="1075765" y="1237129"/>
            <a:ext cx="7241241" cy="3112995"/>
          </a:xfrm>
          <a:prstGeom prst="rect">
            <a:avLst/>
          </a:prstGeom>
          <a:noFill/>
        </p:spPr>
        <p:txBody>
          <a:bodyPr wrap="square" rtlCol="0">
            <a:spAutoFit/>
          </a:bodyPr>
          <a:lstStyle/>
          <a:p>
            <a:endParaRPr lang="en-US" dirty="0"/>
          </a:p>
        </p:txBody>
      </p:sp>
      <p:sp>
        <p:nvSpPr>
          <p:cNvPr id="2" name="Google Shape;145;p28">
            <a:extLst>
              <a:ext uri="{FF2B5EF4-FFF2-40B4-BE49-F238E27FC236}">
                <a16:creationId xmlns:a16="http://schemas.microsoft.com/office/drawing/2014/main" id="{CA9C206D-7451-06D7-CEB1-172D88B4524E}"/>
              </a:ext>
            </a:extLst>
          </p:cNvPr>
          <p:cNvSpPr/>
          <p:nvPr/>
        </p:nvSpPr>
        <p:spPr>
          <a:xfrm>
            <a:off x="-1" y="1086000"/>
            <a:ext cx="9144000" cy="4057500"/>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lang="en-US" sz="1400" b="0" i="0" u="none" strike="noStrike" cap="none" dirty="0">
              <a:solidFill>
                <a:srgbClr val="FFFFFF"/>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ED122EF3-8794-037C-E890-D36CA11B15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7" name="Picture 6">
            <a:extLst>
              <a:ext uri="{FF2B5EF4-FFF2-40B4-BE49-F238E27FC236}">
                <a16:creationId xmlns:a16="http://schemas.microsoft.com/office/drawing/2014/main" id="{A4C6C37E-6C65-1A99-08CB-3122D28AE527}"/>
              </a:ext>
            </a:extLst>
          </p:cNvPr>
          <p:cNvPicPr>
            <a:picLocks noChangeAspect="1"/>
          </p:cNvPicPr>
          <p:nvPr/>
        </p:nvPicPr>
        <p:blipFill>
          <a:blip r:embed="rId3"/>
          <a:stretch>
            <a:fillRect/>
          </a:stretch>
        </p:blipFill>
        <p:spPr>
          <a:xfrm>
            <a:off x="496362" y="1541684"/>
            <a:ext cx="4592473" cy="3017010"/>
          </a:xfrm>
          <a:prstGeom prst="rect">
            <a:avLst/>
          </a:prstGeom>
        </p:spPr>
      </p:pic>
      <p:sp>
        <p:nvSpPr>
          <p:cNvPr id="8" name="TextBox 7">
            <a:extLst>
              <a:ext uri="{FF2B5EF4-FFF2-40B4-BE49-F238E27FC236}">
                <a16:creationId xmlns:a16="http://schemas.microsoft.com/office/drawing/2014/main" id="{AB2490F8-F6AE-E810-282F-A9FF4A9BFCBF}"/>
              </a:ext>
            </a:extLst>
          </p:cNvPr>
          <p:cNvSpPr txBox="1"/>
          <p:nvPr/>
        </p:nvSpPr>
        <p:spPr>
          <a:xfrm>
            <a:off x="5289588" y="1541684"/>
            <a:ext cx="3653658" cy="4401205"/>
          </a:xfrm>
          <a:prstGeom prst="rect">
            <a:avLst/>
          </a:prstGeom>
          <a:noFill/>
        </p:spPr>
        <p:txBody>
          <a:bodyPr wrap="square" rtlCol="0">
            <a:spAutoFit/>
          </a:bodyPr>
          <a:lstStyle/>
          <a:p>
            <a:r>
              <a:rPr lang="en-US" b="1" dirty="0">
                <a:solidFill>
                  <a:srgbClr val="FFC000"/>
                </a:solidFill>
              </a:rPr>
              <a:t>Electricity is stored and held until it’s needed, such as during peak usage times, grid disturbances, or outages.</a:t>
            </a:r>
          </a:p>
          <a:p>
            <a:endParaRPr lang="en-US" b="1" dirty="0">
              <a:solidFill>
                <a:srgbClr val="FFC000"/>
              </a:solidFill>
            </a:endParaRPr>
          </a:p>
          <a:p>
            <a:endParaRPr lang="en-US" b="1" dirty="0">
              <a:solidFill>
                <a:srgbClr val="FFC000"/>
              </a:solidFill>
            </a:endParaRPr>
          </a:p>
          <a:p>
            <a:r>
              <a:rPr lang="en-US" b="1" dirty="0">
                <a:solidFill>
                  <a:srgbClr val="FFC000"/>
                </a:solidFill>
              </a:rPr>
              <a:t>Local governments can review through zoning and require safety elements and training </a:t>
            </a:r>
            <a:r>
              <a:rPr lang="en-US" sz="800" b="1" dirty="0">
                <a:solidFill>
                  <a:srgbClr val="FFC000"/>
                </a:solidFill>
              </a:rPr>
              <a:t>(if not associated with ORES review)</a:t>
            </a:r>
            <a:r>
              <a:rPr lang="en-US" b="1" dirty="0">
                <a:solidFill>
                  <a:srgbClr val="FFC000"/>
                </a:solidFill>
              </a:rPr>
              <a:t>.</a:t>
            </a:r>
          </a:p>
          <a:p>
            <a:endParaRPr lang="en-US" b="1" dirty="0">
              <a:solidFill>
                <a:srgbClr val="FFC000"/>
              </a:solidFill>
            </a:endParaRPr>
          </a:p>
          <a:p>
            <a:endParaRPr lang="en-US" b="1" dirty="0">
              <a:solidFill>
                <a:srgbClr val="FFC000"/>
              </a:solidFill>
            </a:endParaRPr>
          </a:p>
          <a:p>
            <a:r>
              <a:rPr lang="en-US" b="1" dirty="0">
                <a:solidFill>
                  <a:srgbClr val="FFC000"/>
                </a:solidFill>
              </a:rPr>
              <a:t>Sugar Maple project in Lewis County has 20 MW of storage planned.</a:t>
            </a: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2562665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316B204-780F-6916-5989-4F79F14D602F}"/>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D32C58FB-9127-5FE9-9A97-F1BDCAC1BA25}"/>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A5807D95-B634-B9B1-9E17-C818ACB43495}"/>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7" name="Google Shape;147;p28">
            <a:extLst>
              <a:ext uri="{FF2B5EF4-FFF2-40B4-BE49-F238E27FC236}">
                <a16:creationId xmlns:a16="http://schemas.microsoft.com/office/drawing/2014/main" id="{43D3D92B-7717-439D-9148-1FDDFF0F1F58}"/>
              </a:ext>
            </a:extLst>
          </p:cNvPr>
          <p:cNvSpPr txBox="1">
            <a:spLocks noGrp="1"/>
          </p:cNvSpPr>
          <p:nvPr>
            <p:ph type="title" idx="4294967295"/>
          </p:nvPr>
        </p:nvSpPr>
        <p:spPr>
          <a:xfrm>
            <a:off x="5515897" y="15713"/>
            <a:ext cx="2355305" cy="1169342"/>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2800" b="1" dirty="0">
                <a:solidFill>
                  <a:srgbClr val="FFFFFF"/>
                </a:solidFill>
                <a:latin typeface="Aptos" panose="020B0004020202020204" pitchFamily="34" charset="0"/>
              </a:rPr>
              <a:t>Questions?</a:t>
            </a:r>
            <a:endParaRPr sz="2800" b="1" dirty="0">
              <a:solidFill>
                <a:srgbClr val="FFFFFF"/>
              </a:solidFill>
              <a:latin typeface="Aptos" panose="020B0004020202020204" pitchFamily="34" charset="0"/>
            </a:endParaRPr>
          </a:p>
        </p:txBody>
      </p:sp>
      <p:sp>
        <p:nvSpPr>
          <p:cNvPr id="4" name="TextBox 3">
            <a:extLst>
              <a:ext uri="{FF2B5EF4-FFF2-40B4-BE49-F238E27FC236}">
                <a16:creationId xmlns:a16="http://schemas.microsoft.com/office/drawing/2014/main" id="{53E15793-6046-4CEA-E0B4-821C77C11A8B}"/>
              </a:ext>
            </a:extLst>
          </p:cNvPr>
          <p:cNvSpPr txBox="1"/>
          <p:nvPr/>
        </p:nvSpPr>
        <p:spPr>
          <a:xfrm>
            <a:off x="5673012" y="1713943"/>
            <a:ext cx="2780524" cy="1692771"/>
          </a:xfrm>
          <a:prstGeom prst="rect">
            <a:avLst/>
          </a:prstGeom>
          <a:noFill/>
        </p:spPr>
        <p:txBody>
          <a:bodyPr wrap="square" rtlCol="0">
            <a:spAutoFit/>
          </a:bodyPr>
          <a:lstStyle/>
          <a:p>
            <a:pPr marL="128016" indent="0">
              <a:buNone/>
            </a:pPr>
            <a:r>
              <a:rPr lang="en-US" sz="1800" dirty="0">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www.tughill.org</a:t>
            </a:r>
            <a:br>
              <a:rPr lang="en-US" sz="1800" dirty="0">
                <a:solidFill>
                  <a:schemeClr val="bg1"/>
                </a:solidFill>
                <a:latin typeface="Aptos" panose="020B0004020202020204" pitchFamily="34" charset="0"/>
              </a:rPr>
            </a:br>
            <a:br>
              <a:rPr lang="en-US" sz="1800" dirty="0">
                <a:solidFill>
                  <a:schemeClr val="bg1"/>
                </a:solidFill>
                <a:latin typeface="Aptos" panose="020B0004020202020204" pitchFamily="34" charset="0"/>
              </a:rPr>
            </a:br>
            <a:r>
              <a:rPr lang="en-US" sz="1800" dirty="0">
                <a:solidFill>
                  <a:schemeClr val="bg1"/>
                </a:solidFill>
                <a:latin typeface="Aptos" panose="020B0004020202020204" pitchFamily="34" charset="0"/>
                <a:hlinkClick r:id="rId4">
                  <a:extLst>
                    <a:ext uri="{A12FA001-AC4F-418D-AE19-62706E023703}">
                      <ahyp:hlinkClr xmlns:ahyp="http://schemas.microsoft.com/office/drawing/2018/hyperlinkcolor" val="tx"/>
                    </a:ext>
                  </a:extLst>
                </a:hlinkClick>
              </a:rPr>
              <a:t>katie@tughill.org</a:t>
            </a:r>
            <a:br>
              <a:rPr lang="en-US" sz="1800" dirty="0">
                <a:solidFill>
                  <a:schemeClr val="bg1"/>
                </a:solidFill>
                <a:latin typeface="Aptos" panose="020B0004020202020204" pitchFamily="34" charset="0"/>
              </a:rPr>
            </a:br>
            <a:r>
              <a:rPr lang="en-US" sz="1800" dirty="0">
                <a:solidFill>
                  <a:schemeClr val="bg1"/>
                </a:solidFill>
                <a:latin typeface="Aptos" panose="020B0004020202020204" pitchFamily="34" charset="0"/>
                <a:hlinkClick r:id="rId5">
                  <a:extLst>
                    <a:ext uri="{A12FA001-AC4F-418D-AE19-62706E023703}">
                      <ahyp:hlinkClr xmlns:ahyp="http://schemas.microsoft.com/office/drawing/2018/hyperlinkcolor" val="tx"/>
                    </a:ext>
                  </a:extLst>
                </a:hlinkClick>
              </a:rPr>
              <a:t>matt@tughill.org</a:t>
            </a:r>
            <a:r>
              <a:rPr lang="en-US" sz="1800" dirty="0">
                <a:solidFill>
                  <a:schemeClr val="bg1"/>
                </a:solidFill>
                <a:latin typeface="Aptos" panose="020B0004020202020204" pitchFamily="34" charset="0"/>
              </a:rPr>
              <a:t> </a:t>
            </a:r>
            <a:endParaRPr lang="en-US" sz="1800" b="1" dirty="0">
              <a:solidFill>
                <a:schemeClr val="bg1"/>
              </a:solidFill>
              <a:latin typeface="Aptos" panose="020B0004020202020204" pitchFamily="34" charset="0"/>
            </a:endParaRPr>
          </a:p>
          <a:p>
            <a:pPr marL="128016" indent="0">
              <a:buNone/>
            </a:pPr>
            <a:endParaRPr lang="en-US" sz="1800" dirty="0">
              <a:solidFill>
                <a:schemeClr val="bg1"/>
              </a:solidFill>
              <a:latin typeface="Aptos" panose="020B0004020202020204" pitchFamily="34" charset="0"/>
            </a:endParaRPr>
          </a:p>
          <a:p>
            <a:endParaRPr lang="en-US" dirty="0">
              <a:solidFill>
                <a:schemeClr val="bg1"/>
              </a:solidFill>
            </a:endParaRPr>
          </a:p>
        </p:txBody>
      </p:sp>
      <p:cxnSp>
        <p:nvCxnSpPr>
          <p:cNvPr id="3" name="Straight Connector 2">
            <a:extLst>
              <a:ext uri="{FF2B5EF4-FFF2-40B4-BE49-F238E27FC236}">
                <a16:creationId xmlns:a16="http://schemas.microsoft.com/office/drawing/2014/main" id="{40AC9C40-9EF5-7A93-CEDB-E4744376CCC4}"/>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5" name="Picture 4">
            <a:extLst>
              <a:ext uri="{FF2B5EF4-FFF2-40B4-BE49-F238E27FC236}">
                <a16:creationId xmlns:a16="http://schemas.microsoft.com/office/drawing/2014/main" id="{03FE05A9-417F-509B-62B6-5727DC29E5CD}"/>
              </a:ext>
            </a:extLst>
          </p:cNvPr>
          <p:cNvPicPr>
            <a:picLocks noChangeAspect="1"/>
          </p:cNvPicPr>
          <p:nvPr/>
        </p:nvPicPr>
        <p:blipFill>
          <a:blip r:embed="rId6"/>
          <a:stretch>
            <a:fillRect/>
          </a:stretch>
        </p:blipFill>
        <p:spPr>
          <a:xfrm>
            <a:off x="288256" y="216026"/>
            <a:ext cx="4693090" cy="4711447"/>
          </a:xfrm>
          <a:prstGeom prst="rect">
            <a:avLst/>
          </a:prstGeom>
        </p:spPr>
      </p:pic>
    </p:spTree>
    <p:extLst>
      <p:ext uri="{BB962C8B-B14F-4D97-AF65-F5344CB8AC3E}">
        <p14:creationId xmlns:p14="http://schemas.microsoft.com/office/powerpoint/2010/main" val="259156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CB5FDEF6-4769-A37D-8780-08DD5159A996}"/>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052438DB-100B-C234-66C0-BDED018F0D5C}"/>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F6ABF743-3EBA-4EEF-EE6C-F435F1832565}"/>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F109BF39-12F4-A65A-6883-9CC382D34E8A}"/>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5" name="Picture 4">
            <a:extLst>
              <a:ext uri="{FF2B5EF4-FFF2-40B4-BE49-F238E27FC236}">
                <a16:creationId xmlns:a16="http://schemas.microsoft.com/office/drawing/2014/main" id="{FA2A9E11-513A-C064-DDC4-D79FEFAAA122}"/>
              </a:ext>
            </a:extLst>
          </p:cNvPr>
          <p:cNvPicPr>
            <a:picLocks noChangeAspect="1"/>
          </p:cNvPicPr>
          <p:nvPr/>
        </p:nvPicPr>
        <p:blipFill>
          <a:blip r:embed="rId3"/>
          <a:stretch>
            <a:fillRect/>
          </a:stretch>
        </p:blipFill>
        <p:spPr>
          <a:xfrm>
            <a:off x="842673" y="66420"/>
            <a:ext cx="7458653" cy="4997191"/>
          </a:xfrm>
          <a:prstGeom prst="rect">
            <a:avLst/>
          </a:prstGeom>
        </p:spPr>
      </p:pic>
      <p:sp>
        <p:nvSpPr>
          <p:cNvPr id="2" name="TextBox 1">
            <a:extLst>
              <a:ext uri="{FF2B5EF4-FFF2-40B4-BE49-F238E27FC236}">
                <a16:creationId xmlns:a16="http://schemas.microsoft.com/office/drawing/2014/main" id="{540BF3BA-5434-B90A-4965-F49C24E2A6CF}"/>
              </a:ext>
            </a:extLst>
          </p:cNvPr>
          <p:cNvSpPr txBox="1"/>
          <p:nvPr/>
        </p:nvSpPr>
        <p:spPr>
          <a:xfrm>
            <a:off x="835115" y="4755834"/>
            <a:ext cx="5181600" cy="307777"/>
          </a:xfrm>
          <a:prstGeom prst="rect">
            <a:avLst/>
          </a:prstGeom>
          <a:noFill/>
        </p:spPr>
        <p:txBody>
          <a:bodyPr wrap="square" rtlCol="0">
            <a:spAutoFit/>
          </a:bodyPr>
          <a:lstStyle/>
          <a:p>
            <a:r>
              <a:rPr lang="en-US" dirty="0">
                <a:solidFill>
                  <a:schemeClr val="tx1"/>
                </a:solidFill>
              </a:rPr>
              <a:t>2023-2042 System &amp; Resource Outlook, NYISO, July 2024</a:t>
            </a:r>
          </a:p>
        </p:txBody>
      </p:sp>
    </p:spTree>
    <p:extLst>
      <p:ext uri="{BB962C8B-B14F-4D97-AF65-F5344CB8AC3E}">
        <p14:creationId xmlns:p14="http://schemas.microsoft.com/office/powerpoint/2010/main" val="67242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C0E1AC7-0862-D75D-1243-709641754158}"/>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3581D70B-A571-CD62-5705-EFBC1D737307}"/>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1EF11C4D-662A-BA77-100E-2B664D25D4A6}"/>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F9BFF8D5-A38C-6F4B-0C65-670435CEC9A8}"/>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5" name="Picture 4">
            <a:extLst>
              <a:ext uri="{FF2B5EF4-FFF2-40B4-BE49-F238E27FC236}">
                <a16:creationId xmlns:a16="http://schemas.microsoft.com/office/drawing/2014/main" id="{1B206217-205D-5B65-A041-4300016E86B9}"/>
              </a:ext>
            </a:extLst>
          </p:cNvPr>
          <p:cNvPicPr>
            <a:picLocks noChangeAspect="1"/>
          </p:cNvPicPr>
          <p:nvPr/>
        </p:nvPicPr>
        <p:blipFill>
          <a:blip r:embed="rId3"/>
          <a:stretch>
            <a:fillRect/>
          </a:stretch>
        </p:blipFill>
        <p:spPr>
          <a:xfrm>
            <a:off x="352963" y="222647"/>
            <a:ext cx="8438073" cy="4698206"/>
          </a:xfrm>
          <a:prstGeom prst="rect">
            <a:avLst/>
          </a:prstGeom>
        </p:spPr>
      </p:pic>
      <p:sp>
        <p:nvSpPr>
          <p:cNvPr id="2" name="TextBox 1">
            <a:extLst>
              <a:ext uri="{FF2B5EF4-FFF2-40B4-BE49-F238E27FC236}">
                <a16:creationId xmlns:a16="http://schemas.microsoft.com/office/drawing/2014/main" id="{B55E33D2-B6E9-D7A1-30CF-42DB246FB957}"/>
              </a:ext>
            </a:extLst>
          </p:cNvPr>
          <p:cNvSpPr txBox="1"/>
          <p:nvPr/>
        </p:nvSpPr>
        <p:spPr>
          <a:xfrm>
            <a:off x="2106996" y="284750"/>
            <a:ext cx="5181600" cy="307777"/>
          </a:xfrm>
          <a:prstGeom prst="rect">
            <a:avLst/>
          </a:prstGeom>
          <a:noFill/>
        </p:spPr>
        <p:txBody>
          <a:bodyPr wrap="square" rtlCol="0">
            <a:spAutoFit/>
          </a:bodyPr>
          <a:lstStyle/>
          <a:p>
            <a:r>
              <a:rPr lang="en-US" dirty="0">
                <a:solidFill>
                  <a:schemeClr val="tx1"/>
                </a:solidFill>
              </a:rPr>
              <a:t>2023-2042 System &amp; Resource Outlook, NYISO, July 2024</a:t>
            </a:r>
          </a:p>
        </p:txBody>
      </p:sp>
    </p:spTree>
    <p:extLst>
      <p:ext uri="{BB962C8B-B14F-4D97-AF65-F5344CB8AC3E}">
        <p14:creationId xmlns:p14="http://schemas.microsoft.com/office/powerpoint/2010/main" val="425239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47B74906-E69F-C751-A56F-6E989B55D230}"/>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3D5ADB28-8CA8-5B9B-0B7B-158747F0FC50}"/>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28D5170E-371D-ADDD-68E8-F6644AAF2373}"/>
              </a:ext>
            </a:extLst>
          </p:cNvPr>
          <p:cNvSpPr/>
          <p:nvPr/>
        </p:nvSpPr>
        <p:spPr>
          <a:xfrm>
            <a:off x="-7558" y="1185054"/>
            <a:ext cx="9144000" cy="3972057"/>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DC214E92-BE47-250A-CAD7-DF3B42E6F715}"/>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10" name="Picture 9">
            <a:extLst>
              <a:ext uri="{FF2B5EF4-FFF2-40B4-BE49-F238E27FC236}">
                <a16:creationId xmlns:a16="http://schemas.microsoft.com/office/drawing/2014/main" id="{4F734EAD-C83A-6704-23AC-154CBE0BE0BD}"/>
              </a:ext>
            </a:extLst>
          </p:cNvPr>
          <p:cNvPicPr>
            <a:picLocks noChangeAspect="1"/>
          </p:cNvPicPr>
          <p:nvPr/>
        </p:nvPicPr>
        <p:blipFill>
          <a:blip r:embed="rId3"/>
          <a:stretch>
            <a:fillRect/>
          </a:stretch>
        </p:blipFill>
        <p:spPr>
          <a:xfrm>
            <a:off x="1487023" y="85721"/>
            <a:ext cx="6154837" cy="4972058"/>
          </a:xfrm>
          <a:prstGeom prst="rect">
            <a:avLst/>
          </a:prstGeom>
        </p:spPr>
      </p:pic>
      <p:sp>
        <p:nvSpPr>
          <p:cNvPr id="2" name="TextBox 1">
            <a:extLst>
              <a:ext uri="{FF2B5EF4-FFF2-40B4-BE49-F238E27FC236}">
                <a16:creationId xmlns:a16="http://schemas.microsoft.com/office/drawing/2014/main" id="{514F6CE0-9E1E-A7A4-9C52-6DB04F7A2FBC}"/>
              </a:ext>
            </a:extLst>
          </p:cNvPr>
          <p:cNvSpPr txBox="1"/>
          <p:nvPr/>
        </p:nvSpPr>
        <p:spPr>
          <a:xfrm>
            <a:off x="2034477" y="4750002"/>
            <a:ext cx="5181600" cy="307777"/>
          </a:xfrm>
          <a:prstGeom prst="rect">
            <a:avLst/>
          </a:prstGeom>
          <a:noFill/>
        </p:spPr>
        <p:txBody>
          <a:bodyPr wrap="square" rtlCol="0">
            <a:spAutoFit/>
          </a:bodyPr>
          <a:lstStyle/>
          <a:p>
            <a:r>
              <a:rPr lang="en-US" dirty="0">
                <a:solidFill>
                  <a:schemeClr val="tx1"/>
                </a:solidFill>
              </a:rPr>
              <a:t>2023-2042 System &amp; Resource Outlook, NYISO, July 2024</a:t>
            </a:r>
          </a:p>
        </p:txBody>
      </p:sp>
      <p:pic>
        <p:nvPicPr>
          <p:cNvPr id="8" name="Picture 7">
            <a:extLst>
              <a:ext uri="{FF2B5EF4-FFF2-40B4-BE49-F238E27FC236}">
                <a16:creationId xmlns:a16="http://schemas.microsoft.com/office/drawing/2014/main" id="{349F3EC4-17A9-D932-8633-026956B1F86B}"/>
              </a:ext>
            </a:extLst>
          </p:cNvPr>
          <p:cNvPicPr>
            <a:picLocks noChangeAspect="1"/>
          </p:cNvPicPr>
          <p:nvPr/>
        </p:nvPicPr>
        <p:blipFill>
          <a:blip r:embed="rId4"/>
          <a:stretch>
            <a:fillRect/>
          </a:stretch>
        </p:blipFill>
        <p:spPr>
          <a:xfrm>
            <a:off x="210205" y="592527"/>
            <a:ext cx="8772525" cy="457200"/>
          </a:xfrm>
          <a:prstGeom prst="rect">
            <a:avLst/>
          </a:prstGeom>
        </p:spPr>
      </p:pic>
    </p:spTree>
    <p:extLst>
      <p:ext uri="{BB962C8B-B14F-4D97-AF65-F5344CB8AC3E}">
        <p14:creationId xmlns:p14="http://schemas.microsoft.com/office/powerpoint/2010/main" val="179789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65723210-654D-BFEF-DE80-D53AB8B6511E}"/>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49334059-F212-4E65-EDA4-139E8444F8CB}"/>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BCCDE89F-3790-B6C0-EAB4-5B394E21CFF5}"/>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CF69B494-5E4B-DFFF-557A-CD6C1DA4EA7F}"/>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4" name="Picture 3">
            <a:extLst>
              <a:ext uri="{FF2B5EF4-FFF2-40B4-BE49-F238E27FC236}">
                <a16:creationId xmlns:a16="http://schemas.microsoft.com/office/drawing/2014/main" id="{7E99B882-EDD5-9E39-9F9D-7F07C2354ABF}"/>
              </a:ext>
            </a:extLst>
          </p:cNvPr>
          <p:cNvPicPr>
            <a:picLocks noChangeAspect="1"/>
          </p:cNvPicPr>
          <p:nvPr/>
        </p:nvPicPr>
        <p:blipFill>
          <a:blip r:embed="rId3"/>
          <a:stretch>
            <a:fillRect/>
          </a:stretch>
        </p:blipFill>
        <p:spPr>
          <a:xfrm>
            <a:off x="2060226" y="89647"/>
            <a:ext cx="4882710" cy="4905142"/>
          </a:xfrm>
          <a:prstGeom prst="rect">
            <a:avLst/>
          </a:prstGeom>
        </p:spPr>
      </p:pic>
    </p:spTree>
    <p:extLst>
      <p:ext uri="{BB962C8B-B14F-4D97-AF65-F5344CB8AC3E}">
        <p14:creationId xmlns:p14="http://schemas.microsoft.com/office/powerpoint/2010/main" val="302958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8DF9FC91-DE72-1DC8-4B10-7BE00C0B59E1}"/>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1A74E59C-F033-A3A3-B508-D7C854D5A822}"/>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357CAD17-249D-AD0D-E250-FD4152E763D5}"/>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F22FB2C0-5DF7-A1AE-D6D8-752B09725007}"/>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7" name="Picture 6">
            <a:extLst>
              <a:ext uri="{FF2B5EF4-FFF2-40B4-BE49-F238E27FC236}">
                <a16:creationId xmlns:a16="http://schemas.microsoft.com/office/drawing/2014/main" id="{EBC1B14E-18DF-D1CD-BD0B-02E2D0AB52C4}"/>
              </a:ext>
            </a:extLst>
          </p:cNvPr>
          <p:cNvPicPr>
            <a:picLocks noChangeAspect="1"/>
          </p:cNvPicPr>
          <p:nvPr/>
        </p:nvPicPr>
        <p:blipFill>
          <a:blip r:embed="rId3"/>
          <a:srcRect l="24296" t="8751" r="-248" b="1579"/>
          <a:stretch>
            <a:fillRect/>
          </a:stretch>
        </p:blipFill>
        <p:spPr>
          <a:xfrm>
            <a:off x="481680" y="170334"/>
            <a:ext cx="8180640" cy="4816272"/>
          </a:xfrm>
          <a:prstGeom prst="rect">
            <a:avLst/>
          </a:prstGeom>
        </p:spPr>
      </p:pic>
      <p:sp>
        <p:nvSpPr>
          <p:cNvPr id="8" name="TextBox 7">
            <a:extLst>
              <a:ext uri="{FF2B5EF4-FFF2-40B4-BE49-F238E27FC236}">
                <a16:creationId xmlns:a16="http://schemas.microsoft.com/office/drawing/2014/main" id="{ED0E1344-9D41-3A5A-81C6-1B13BA97F9FE}"/>
              </a:ext>
            </a:extLst>
          </p:cNvPr>
          <p:cNvSpPr txBox="1"/>
          <p:nvPr/>
        </p:nvSpPr>
        <p:spPr>
          <a:xfrm>
            <a:off x="378174" y="351920"/>
            <a:ext cx="3204361" cy="307777"/>
          </a:xfrm>
          <a:prstGeom prst="rect">
            <a:avLst/>
          </a:prstGeom>
          <a:noFill/>
        </p:spPr>
        <p:txBody>
          <a:bodyPr wrap="square" rtlCol="0">
            <a:spAutoFit/>
          </a:bodyPr>
          <a:lstStyle/>
          <a:p>
            <a:pPr marL="128016" indent="0">
              <a:buNone/>
            </a:pPr>
            <a:r>
              <a:rPr lang="en-US" b="1" dirty="0">
                <a:solidFill>
                  <a:schemeClr val="bg1"/>
                </a:solidFill>
              </a:rPr>
              <a:t>https://energy.usgs.gov/uswtdb/</a:t>
            </a:r>
            <a:endParaRPr lang="en-US" dirty="0"/>
          </a:p>
        </p:txBody>
      </p:sp>
    </p:spTree>
    <p:extLst>
      <p:ext uri="{BB962C8B-B14F-4D97-AF65-F5344CB8AC3E}">
        <p14:creationId xmlns:p14="http://schemas.microsoft.com/office/powerpoint/2010/main" val="199073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91841C53-0E60-5384-1C09-EC0F5E62D1DF}"/>
            </a:ext>
          </a:extLst>
        </p:cNvPr>
        <p:cNvGrpSpPr/>
        <p:nvPr/>
      </p:nvGrpSpPr>
      <p:grpSpPr>
        <a:xfrm>
          <a:off x="0" y="0"/>
          <a:ext cx="0" cy="0"/>
          <a:chOff x="0" y="0"/>
          <a:chExt cx="0" cy="0"/>
        </a:xfrm>
      </p:grpSpPr>
      <p:sp>
        <p:nvSpPr>
          <p:cNvPr id="144" name="Google Shape;144;p28">
            <a:extLst>
              <a:ext uri="{FF2B5EF4-FFF2-40B4-BE49-F238E27FC236}">
                <a16:creationId xmlns:a16="http://schemas.microsoft.com/office/drawing/2014/main" id="{80F41DA5-3286-F481-8154-B8F6F49F1E38}"/>
              </a:ext>
            </a:extLst>
          </p:cNvPr>
          <p:cNvSpPr/>
          <p:nvPr/>
        </p:nvSpPr>
        <p:spPr>
          <a:xfrm>
            <a:off x="0" y="0"/>
            <a:ext cx="9144000" cy="1185054"/>
          </a:xfrm>
          <a:prstGeom prst="rect">
            <a:avLst/>
          </a:prstGeom>
          <a:solidFill>
            <a:srgbClr val="00467F"/>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45" name="Google Shape;145;p28">
            <a:extLst>
              <a:ext uri="{FF2B5EF4-FFF2-40B4-BE49-F238E27FC236}">
                <a16:creationId xmlns:a16="http://schemas.microsoft.com/office/drawing/2014/main" id="{FF535919-AD6A-839D-BACB-85F0E773295A}"/>
              </a:ext>
            </a:extLst>
          </p:cNvPr>
          <p:cNvSpPr/>
          <p:nvPr/>
        </p:nvSpPr>
        <p:spPr>
          <a:xfrm>
            <a:off x="-7558" y="1185055"/>
            <a:ext cx="9144000" cy="3958446"/>
          </a:xfrm>
          <a:prstGeom prst="rect">
            <a:avLst/>
          </a:prstGeom>
          <a:solidFill>
            <a:schemeClr val="bg2">
              <a:lumMod val="50000"/>
            </a:scheme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2BF27899-B4F9-C22F-AE3E-044FCA7368AC}"/>
              </a:ext>
            </a:extLst>
          </p:cNvPr>
          <p:cNvCxnSpPr/>
          <p:nvPr/>
        </p:nvCxnSpPr>
        <p:spPr>
          <a:xfrm>
            <a:off x="0" y="1149061"/>
            <a:ext cx="9144000" cy="0"/>
          </a:xfrm>
          <a:prstGeom prst="line">
            <a:avLst/>
          </a:prstGeom>
          <a:ln w="76200" cmpd="thinThick">
            <a:solidFill>
              <a:srgbClr val="15611C"/>
            </a:solidFill>
          </a:ln>
        </p:spPr>
        <p:style>
          <a:lnRef idx="2">
            <a:schemeClr val="accent3"/>
          </a:lnRef>
          <a:fillRef idx="0">
            <a:schemeClr val="accent3"/>
          </a:fillRef>
          <a:effectRef idx="1">
            <a:schemeClr val="accent3"/>
          </a:effectRef>
          <a:fontRef idx="minor">
            <a:schemeClr val="tx1"/>
          </a:fontRef>
        </p:style>
      </p:cxnSp>
      <p:pic>
        <p:nvPicPr>
          <p:cNvPr id="9" name="Picture 8">
            <a:extLst>
              <a:ext uri="{FF2B5EF4-FFF2-40B4-BE49-F238E27FC236}">
                <a16:creationId xmlns:a16="http://schemas.microsoft.com/office/drawing/2014/main" id="{794521E6-C85E-5A74-3795-B857CF140725}"/>
              </a:ext>
            </a:extLst>
          </p:cNvPr>
          <p:cNvPicPr>
            <a:picLocks noChangeAspect="1"/>
          </p:cNvPicPr>
          <p:nvPr/>
        </p:nvPicPr>
        <p:blipFill>
          <a:blip r:embed="rId3"/>
          <a:stretch>
            <a:fillRect/>
          </a:stretch>
        </p:blipFill>
        <p:spPr>
          <a:xfrm>
            <a:off x="610006" y="76697"/>
            <a:ext cx="8071879" cy="4990105"/>
          </a:xfrm>
          <a:prstGeom prst="rect">
            <a:avLst/>
          </a:prstGeom>
        </p:spPr>
      </p:pic>
    </p:spTree>
    <p:extLst>
      <p:ext uri="{BB962C8B-B14F-4D97-AF65-F5344CB8AC3E}">
        <p14:creationId xmlns:p14="http://schemas.microsoft.com/office/powerpoint/2010/main" val="3859283271"/>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59b8ff-209a-4c56-b409-6d0b98106507" xsi:nil="true"/>
    <lcf76f155ced4ddcb4097134ff3c332f xmlns="e385bee0-2b0b-4cf3-b4a6-99cb63095772">
      <Terms xmlns="http://schemas.microsoft.com/office/infopath/2007/PartnerControls"/>
    </lcf76f155ced4ddcb4097134ff3c332f>
    <_dlc_DocId xmlns="9659b8ff-209a-4c56-b409-6d0b98106507">PUBLIC-2102554853-268458</_dlc_DocId>
    <_dlc_DocIdUrl xmlns="9659b8ff-209a-4c56-b409-6d0b98106507">
      <Url>https://nystughillcomm.sharepoint.com/_layouts/15/DocIdRedir.aspx?ID=PUBLIC-2102554853-268458</Url>
      <Description>PUBLIC-2102554853-268458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8B722274F98C74887A3CFFDE6D44B59" ma:contentTypeVersion="19" ma:contentTypeDescription="Create a new document." ma:contentTypeScope="" ma:versionID="52b0509442c5f4d8995b1d04841dcef1">
  <xsd:schema xmlns:xsd="http://www.w3.org/2001/XMLSchema" xmlns:xs="http://www.w3.org/2001/XMLSchema" xmlns:p="http://schemas.microsoft.com/office/2006/metadata/properties" xmlns:ns2="e385bee0-2b0b-4cf3-b4a6-99cb63095772" xmlns:ns3="9659b8ff-209a-4c56-b409-6d0b98106507" targetNamespace="http://schemas.microsoft.com/office/2006/metadata/properties" ma:root="true" ma:fieldsID="441921c800dad9a87a5c8c92621a7a8d" ns2:_="" ns3:_="">
    <xsd:import namespace="e385bee0-2b0b-4cf3-b4a6-99cb63095772"/>
    <xsd:import namespace="9659b8ff-209a-4c56-b409-6d0b98106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5bee0-2b0b-4cf3-b4a6-99cb63095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71aa43-2964-41cb-9d61-cd085e7416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59b8ff-209a-4c56-b409-6d0b98106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c5372c-ae72-461b-b915-1128e3f30cc1}" ma:internalName="TaxCatchAll" ma:showField="CatchAllData" ma:web="9659b8ff-209a-4c56-b409-6d0b98106507">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dexed="true"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FE70D8-036F-4970-B711-14ED462D06B7}">
  <ds:schemaRefs>
    <ds:schemaRef ds:uri="http://schemas.microsoft.com/sharepoint/events"/>
  </ds:schemaRefs>
</ds:datastoreItem>
</file>

<file path=customXml/itemProps2.xml><?xml version="1.0" encoding="utf-8"?>
<ds:datastoreItem xmlns:ds="http://schemas.openxmlformats.org/officeDocument/2006/customXml" ds:itemID="{9E53DDC4-797C-4554-9ACD-D723A39A0B11}">
  <ds:schemaRefs>
    <ds:schemaRef ds:uri="http://schemas.microsoft.com/sharepoint/v3/contenttype/forms"/>
  </ds:schemaRefs>
</ds:datastoreItem>
</file>

<file path=customXml/itemProps3.xml><?xml version="1.0" encoding="utf-8"?>
<ds:datastoreItem xmlns:ds="http://schemas.openxmlformats.org/officeDocument/2006/customXml" ds:itemID="{31FD37B2-C977-400A-B6F7-15F97C4DE0FC}">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9659b8ff-209a-4c56-b409-6d0b98106507"/>
    <ds:schemaRef ds:uri="http://schemas.microsoft.com/office/infopath/2007/PartnerControls"/>
    <ds:schemaRef ds:uri="http://schemas.openxmlformats.org/package/2006/metadata/core-properties"/>
    <ds:schemaRef ds:uri="e385bee0-2b0b-4cf3-b4a6-99cb63095772"/>
    <ds:schemaRef ds:uri="http://www.w3.org/XML/1998/namespace"/>
  </ds:schemaRefs>
</ds:datastoreItem>
</file>

<file path=customXml/itemProps4.xml><?xml version="1.0" encoding="utf-8"?>
<ds:datastoreItem xmlns:ds="http://schemas.openxmlformats.org/officeDocument/2006/customXml" ds:itemID="{16EAFA47-F2BE-416B-8C6C-B16B99018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85bee0-2b0b-4cf3-b4a6-99cb63095772"/>
    <ds:schemaRef ds:uri="9659b8ff-209a-4c56-b409-6d0b98106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1251</TotalTime>
  <Words>1721</Words>
  <Application>Microsoft Office PowerPoint</Application>
  <PresentationFormat>On-screen Show (16:9)</PresentationFormat>
  <Paragraphs>240</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Aptos</vt:lpstr>
      <vt:lpstr>Calibri</vt:lpstr>
      <vt:lpstr>Arial</vt:lpstr>
      <vt:lpstr>2_Office Theme</vt:lpstr>
      <vt:lpstr>NY’s Changing Energy Landscape and Local Considerations</vt:lpstr>
      <vt:lpstr>About the Tug Hill Commission</vt:lpstr>
      <vt:lpstr>Takeaways</vt:lpstr>
      <vt:lpstr>PowerPoint Presentation</vt:lpstr>
      <vt:lpstr>PowerPoint Presentation</vt:lpstr>
      <vt:lpstr>PowerPoint Presentation</vt:lpstr>
      <vt:lpstr>PowerPoint Presentation</vt:lpstr>
      <vt:lpstr>PowerPoint Presentation</vt:lpstr>
      <vt:lpstr>PowerPoint Presentation</vt:lpstr>
      <vt:lpstr>Upstate Upgrade – National 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Watertown Noon Rotary October 7, 2020  Katie Malinowski, Vice Chair, Sanctuary Advisory Council Citizen-at-Large Seat  Jay Matteson, Sanctuary Advisory Council Economic Development Seat  Ellen Brody, Great Lakes Regional Coordinator NOAA Office of National Marine Sanctuaries</dc:title>
  <dc:creator>Katie Malinowski</dc:creator>
  <cp:lastModifiedBy>Katie Malinowski</cp:lastModifiedBy>
  <cp:revision>4</cp:revision>
  <cp:lastPrinted>2020-10-22T12:25:49Z</cp:lastPrinted>
  <dcterms:modified xsi:type="dcterms:W3CDTF">2025-10-29T17:45:55Z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0x010100B8B722274F98C74887A3CFFDE6D44B59</vt:lpwstr>
  </property>
  <property fmtid="{D5CDD505-2E9C-101B-9397-08002B2CF9AE}" pid="3" name="MediaServiceImageTags">
    <vt:lpwstr/>
  </property>
  <property fmtid="{D5CDD505-2E9C-101B-9397-08002B2CF9AE}" pid="4" name="_dlc_DocIdItemGuid">
    <vt:lpwstr>1335483d-092c-4fdd-919f-d422efe627cf</vt:lpwstr>
  </property>
</Properties>
</file>